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71" r:id="rId5"/>
    <p:sldId id="298" r:id="rId6"/>
    <p:sldId id="297" r:id="rId7"/>
    <p:sldId id="277" r:id="rId8"/>
    <p:sldId id="278" r:id="rId9"/>
    <p:sldId id="272" r:id="rId10"/>
    <p:sldId id="280" r:id="rId11"/>
    <p:sldId id="300" r:id="rId12"/>
    <p:sldId id="299" r:id="rId13"/>
    <p:sldId id="301" r:id="rId14"/>
    <p:sldId id="302" r:id="rId15"/>
    <p:sldId id="303" r:id="rId16"/>
    <p:sldId id="290" r:id="rId17"/>
    <p:sldId id="304" r:id="rId18"/>
    <p:sldId id="273" r:id="rId19"/>
    <p:sldId id="294" r:id="rId20"/>
    <p:sldId id="262" r:id="rId21"/>
    <p:sldId id="295" r:id="rId22"/>
    <p:sldId id="26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BFB"/>
    <a:srgbClr val="03B4FF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 autoAdjust="0"/>
    <p:restoredTop sz="60523" autoAdjust="0"/>
  </p:normalViewPr>
  <p:slideViewPr>
    <p:cSldViewPr snapToGrid="0">
      <p:cViewPr varScale="1">
        <p:scale>
          <a:sx n="50" d="100"/>
          <a:sy n="50" d="100"/>
        </p:scale>
        <p:origin x="1810" y="3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A1CF6-E19A-45E2-8771-AAEDDBC01C2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6CF55-D4EE-433F-AC50-4D3F89E9B9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06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75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7B196-C5CA-B420-FE9A-4BC2F9E3C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320BE-8770-2AFB-3705-B5D41EDDC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629BF-0066-1604-2C22-812899FDC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2CAFA-C218-DE13-8C3C-9525301EB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86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260F2-760E-CDF5-97BF-3B71B3AAA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98206-3455-A615-BF84-2F3B35552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842F1-144C-67CD-1AD1-C54E29FA3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7CB95-5572-B545-672E-3478BEA1F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62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F4FE-9132-0558-908F-27AA2638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6DAC0-45C0-1BE8-2C20-C71332F8F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CF83D-9143-AE85-5593-B82169238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4C474-E17B-70CC-9E4D-0F8E6E9EF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92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2F80-1AE6-5C6F-7991-99479D54C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E63FB-60EF-F871-CCD5-A181D7BDB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B043E-21ED-32FE-844F-C78A62B6C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922A6-ED85-85EB-70D4-5F1A52BFC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92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594E-6B2B-098F-9B46-BA12ED34C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7E9C6-2D7E-9C6E-F753-FE49A94AE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5FD53-B4B3-B9EE-9D09-E569CAA9B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086E-A0F0-BEA1-0A28-7D98BF3E5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66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90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7F2E-B14C-100C-12C4-C4564775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2C4A4-CD5C-2AD7-CBA8-050EDEB19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EFF92-7F7F-E3DB-9124-9D6D047D8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14CC2-9DCE-0B10-AC5D-2AD92592D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092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594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84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983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554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85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28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97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260E-0260-C1C6-ED87-4CEA34FA8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5421D-0C52-6492-4AA9-2459FAA07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2AAB1-95D7-FE7A-588C-992C94C40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A4C5-EF26-F1F8-494C-D900A46EA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29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2FC4A-81BA-B526-09E6-CDF601D1D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8330C-0217-4955-5D6A-B52399D13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BF4F3-776E-673F-37EF-85F8D20FB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D12E7-814C-6397-0EF2-81F5AE5D2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25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74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06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F55-D4EE-433F-AC50-4D3F89E9B93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1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38C777-8335-1FF7-6BD2-38FF73D6D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B5698-8347-B0A9-4832-7F4424845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561653-C55B-8D52-F22A-17639180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29ED43-CC27-70B6-016F-135BDAE4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D3FCE9-6ED1-D37A-BE63-4463E185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5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441783-2CA4-F08B-999B-EFA98204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B58E8F-E525-FAFA-6FB0-9C74FF76A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A097BB-A70B-75CA-437E-1C9E702A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2198C5-25D1-F33A-5EA2-4A8C2078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FE863A-2CB9-4E0C-7A1B-1D99870C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6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2AFF0F-94B2-D5C8-B399-FCCE4E167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BD96D6-4C06-D4C2-7B82-E71F7CC55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F23A7A-D761-C7B8-6CF2-1EA76AF0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F4391E-475A-550D-1630-044BBA7A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0AAE70-46FD-9C7A-DD4D-DA9BA159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41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21DB13-E0E5-2925-DBD6-62086628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3DCE7-3D2E-FE15-7081-17BF16A9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C0A433-13B1-43A1-930B-449FCAB8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494FF7-89A1-D998-8F8A-448D69D4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260446-392C-E469-7868-806D316B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2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6202D-8BB2-FB2C-934F-8BA6A219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158DBA-6C81-E11E-1945-05F1F34F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519AE4-F470-E542-13B1-AEA8407A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04627-F1AC-FFE1-A49F-A496B76D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2AEE3-82C4-6690-5C68-6D7A946E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3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C986D-4099-8D79-7921-CEABE2F1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00C9AD-2A75-9ECB-86B8-4F16E3F86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8B3ABD-9832-FC46-E9A2-577331097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E35F07-AAA9-8536-4EE1-057E87D2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5AB0CA-1669-A830-A370-C5C0F6CC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475442-2179-890A-1700-65CD59E8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84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332CA5-B23D-3A1B-AB83-09779D51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3C2551-7768-261A-9A8F-15E8719B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C9CE02-126F-D6C9-92BF-57F8D33A9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88CDF3C-4513-C6D5-C1D4-26FFEACAA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F850EE1-D149-64C2-F959-C53BC1F00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B3C6AD5-0662-DB44-AAE3-6C90D546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FA76A9-C090-3066-B0AD-0379DA63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BAF1A7-58E3-6EC0-4549-3EF882F3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8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35C871-DA80-F3F9-2420-C9C63840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0DD7F9-9187-8E7F-3235-AEF33720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C3FD97-9992-A72E-9B43-6E078C63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14E2B3-0AB8-4797-4CA8-FCCC03AB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20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88C709-03F4-DD19-B8A4-E3E61339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E09F8D8-6D9E-6744-AFB4-A6F4624E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5D93-F7DA-55EC-5639-45DBB57B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9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8C993-8A8C-87A2-1114-300C33BE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233C51-0EBE-5B8F-5DA9-86325FF6D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A74F0B-E83F-BC83-F73D-92126129E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CED2A9-A2BA-DAA2-542D-F35D703C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0B27DC-BC60-8CB7-9B32-79006B3D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C722DB-B1B6-95F4-BD29-067AF1C6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30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AD8306-BE10-4A35-1463-45FBB4ED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3D669D3-CC16-CB9F-54DC-1E8C5B4D5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3DF6E1-7124-D9B4-5483-BB3D8F1E6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BC3B46-D654-08E7-BC70-A4DD955A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30571-A747-59C0-D473-CE1EC3A3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232FE7-D74C-CDD0-D19E-70F831C4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7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A9187A3-1FA6-0A86-341D-6D0FC9BE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42125A-DAB0-9E2E-AC80-668A1D550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6D2B7B-DE10-478B-1FA8-55C9136C7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4DF69-5356-4C05-BECD-8515FF57BE40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E8DF9E-B39A-4B5D-FAB5-BC3240904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96ADFC-833A-E08B-E1D2-D9719D035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F74DA-99A4-4A65-958A-90554AC27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8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gif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6CA2D2-E958-C122-D60B-B185EB72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0"/>
          <a:stretch>
            <a:fillRect/>
          </a:stretch>
        </p:blipFill>
        <p:spPr>
          <a:xfrm>
            <a:off x="-25900" y="3506521"/>
            <a:ext cx="12232559" cy="3399919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BAD4CAB1-FC84-61AF-7530-DB0F9DC9E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379" y="3818037"/>
            <a:ext cx="9144000" cy="197265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Chanjoo</a:t>
            </a:r>
            <a:r>
              <a:rPr 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Jung, </a:t>
            </a:r>
            <a:r>
              <a:rPr lang="en-US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Jaehyung</a:t>
            </a:r>
            <a:r>
              <a:rPr 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Kim</a:t>
            </a:r>
            <a:br>
              <a:rPr 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endParaRPr lang="en-US" sz="18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Yonsei University</a:t>
            </a:r>
            <a:endParaRPr lang="ko-KR" altLang="en-US" sz="2000" dirty="0">
              <a:ea typeface="Pretendard" panose="02000503000000020004" pitchFamily="50" charset="-127"/>
            </a:endParaRPr>
          </a:p>
        </p:txBody>
      </p:sp>
      <p:pic>
        <p:nvPicPr>
          <p:cNvPr id="12" name="그림 11" descr="텍스트, 폰트, 로고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D05D8C-27B5-692D-9474-B791E29B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01" y="-120200"/>
            <a:ext cx="2345212" cy="122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501077-DD9F-026E-9B20-1CDBFE0DC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AD3E718-F0B0-17D7-31A2-5E46AECF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7" y="142121"/>
            <a:ext cx="2974015" cy="9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8170CCA-53CE-0905-55E5-122AABAD3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99" y="1343221"/>
            <a:ext cx="10079422" cy="2229116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Pretendard Light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sz="4000" dirty="0">
                <a:latin typeface="Pretendard Light"/>
                <a:ea typeface="Calibri" panose="020F0502020204030204" pitchFamily="34" charset="0"/>
                <a:cs typeface="Calibri" panose="020F0502020204030204" pitchFamily="34" charset="0"/>
              </a:rPr>
              <a:t>: Transfer Token-level Knowledge </a:t>
            </a:r>
            <a:br>
              <a:rPr lang="en-US" sz="4000" dirty="0">
                <a:latin typeface="Pretendard Ligh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Pretendard Light"/>
                <a:ea typeface="Calibri" panose="020F0502020204030204" pitchFamily="34" charset="0"/>
                <a:cs typeface="Calibri" panose="020F0502020204030204" pitchFamily="34" charset="0"/>
              </a:rPr>
              <a:t>via Contrastive Excess To Transplant </a:t>
            </a:r>
            <a:r>
              <a:rPr lang="en-US" sz="4000" dirty="0" err="1">
                <a:latin typeface="Pretendard Light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endParaRPr lang="en-US" sz="4000" dirty="0">
              <a:latin typeface="Pretendar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4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7"/>
    </mc:Choice>
    <mc:Fallback xmlns="">
      <p:transition spd="slow" advTm="225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CC548-5717-9581-3688-56FD58F5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4CC70-54ED-52F9-FA5B-F4F139E0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</a:t>
            </a:r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50BDCC-8A84-2FE8-2A74-C0EEC020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491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 idea: transfer knowledge of source model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target model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        by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selectively on the informative tokens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synthetic data.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Synthetic data generation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Excess score computation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Target model training with filtering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AF04D-F08D-ED2E-9206-6C00BD0E1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77651"/>
            <a:ext cx="5643587" cy="2350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F7E3F-E05E-68AD-73F9-D4E1A8D0266C}"/>
              </a:ext>
            </a:extLst>
          </p:cNvPr>
          <p:cNvSpPr txBox="1"/>
          <p:nvPr/>
        </p:nvSpPr>
        <p:spPr>
          <a:xfrm>
            <a:off x="6435524" y="2871683"/>
            <a:ext cx="2773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D500A-E2FC-09FB-AB38-A9CB01CED6B8}"/>
              </a:ext>
            </a:extLst>
          </p:cNvPr>
          <p:cNvSpPr txBox="1"/>
          <p:nvPr/>
        </p:nvSpPr>
        <p:spPr>
          <a:xfrm>
            <a:off x="7931553" y="2825517"/>
            <a:ext cx="46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CFFDD0-135C-A049-4C1D-03501202EA5C}"/>
              </a:ext>
            </a:extLst>
          </p:cNvPr>
          <p:cNvSpPr txBox="1"/>
          <p:nvPr/>
        </p:nvSpPr>
        <p:spPr>
          <a:xfrm>
            <a:off x="10740726" y="5309348"/>
            <a:ext cx="475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③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00BAFF-8F3E-59A1-720A-B40FA8164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9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0"/>
    </mc:Choice>
    <mc:Fallback xmlns="">
      <p:transition spd="slow" advTm="288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3DF07-5043-1661-97BD-96AA646E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E03DC7-81A8-2EEC-034C-E515E5A5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1)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Synthetic data generation 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3ED56-BAA3-4A4B-DECD-5677D67C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8816"/>
            <a:ext cx="1117963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seed prompts → source model generates queries &amp; labels.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 enforced via ROUGE-L &lt; 0.7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ROUGE-L measures similarity by checking the longest sequence of matching words.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C44FCC-ACD7-56DD-9EE8-02634CB2C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236" y="3067982"/>
            <a:ext cx="7806611" cy="32518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C2FE27-D0F3-3D2E-0AF4-4C81740DC445}"/>
              </a:ext>
            </a:extLst>
          </p:cNvPr>
          <p:cNvSpPr/>
          <p:nvPr/>
        </p:nvSpPr>
        <p:spPr>
          <a:xfrm>
            <a:off x="3707759" y="3114907"/>
            <a:ext cx="6350642" cy="3054399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552D4F7-D734-EAE3-C97A-5F383D6B0C56}"/>
              </a:ext>
            </a:extLst>
          </p:cNvPr>
          <p:cNvSpPr/>
          <p:nvPr/>
        </p:nvSpPr>
        <p:spPr>
          <a:xfrm>
            <a:off x="2338085" y="3067982"/>
            <a:ext cx="1521559" cy="3251899"/>
          </a:xfrm>
          <a:prstGeom prst="frame">
            <a:avLst>
              <a:gd name="adj1" fmla="val 49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2F216-057F-3D65-39B9-4FD50E592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2"/>
    </mc:Choice>
    <mc:Fallback xmlns="">
      <p:transition spd="slow" advTm="266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48703-A466-14A5-918D-4E8A8621C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0846D-B6FB-AF51-88C2-EAF318D7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2)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Excess score computation 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25404-5695-3CB1-BC93-2548292E9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8816"/>
            <a:ext cx="9966435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model contains two roles: 1) "amateur" (base model only)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           2) "expert"    (base model +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expert vs amateur token probabilities on synthetic data → compute difference → identify  informative tokens 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12D8EE-C0D5-EB18-B0BC-C4FD3D3A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85" y="3429002"/>
            <a:ext cx="7806611" cy="32518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EA4BA-8B29-4E43-6E2A-54BE2BDE44C6}"/>
              </a:ext>
            </a:extLst>
          </p:cNvPr>
          <p:cNvSpPr/>
          <p:nvPr/>
        </p:nvSpPr>
        <p:spPr>
          <a:xfrm>
            <a:off x="6701743" y="3527751"/>
            <a:ext cx="3310358" cy="3054399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284E901E-1A7B-CD00-D478-4C5BB45034D2}"/>
              </a:ext>
            </a:extLst>
          </p:cNvPr>
          <p:cNvSpPr/>
          <p:nvPr/>
        </p:nvSpPr>
        <p:spPr>
          <a:xfrm>
            <a:off x="3685857" y="3429000"/>
            <a:ext cx="3120057" cy="1457721"/>
          </a:xfrm>
          <a:prstGeom prst="frame">
            <a:avLst>
              <a:gd name="adj1" fmla="val 49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5664F-75FF-4925-42B5-20B2A7EAA230}"/>
              </a:ext>
            </a:extLst>
          </p:cNvPr>
          <p:cNvSpPr/>
          <p:nvPr/>
        </p:nvSpPr>
        <p:spPr>
          <a:xfrm>
            <a:off x="2382907" y="3527751"/>
            <a:ext cx="1319574" cy="3054399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4725F-DAA6-D807-2655-CCE20BEE4B7B}"/>
              </a:ext>
            </a:extLst>
          </p:cNvPr>
          <p:cNvSpPr/>
          <p:nvPr/>
        </p:nvSpPr>
        <p:spPr>
          <a:xfrm>
            <a:off x="3702480" y="4886721"/>
            <a:ext cx="2999261" cy="1695428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31CA1-2275-22CB-AD59-4A9A72AAD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5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2"/>
    </mc:Choice>
    <mc:Fallback xmlns="">
      <p:transition spd="slow" advTm="266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0C29A-64FF-D3D4-0C3E-14F4840E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0A35C4-FC27-120E-427B-2CF7E9F7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2)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Excess score computation 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3E4E17-AA8A-50F4-907D-81C460DA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8816"/>
            <a:ext cx="9997967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model contains two roles: 1) "amateur" (base model only)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           2) "expert"    (base model +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expert vs amateur token probabilities on synthetic data → compute difference → identify  informative tokens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0B528-45D1-7D67-31F1-C3A7B0FB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47" y="5686185"/>
            <a:ext cx="3840988" cy="749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5F4D7-5C1B-D370-CFD7-8B7CAD984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804" y="4743729"/>
            <a:ext cx="3991581" cy="517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ED5728-E123-4D92-ECB7-26F75E10D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986" y="4725606"/>
            <a:ext cx="3411169" cy="4935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89AC77-6197-973B-6B62-4982E8C3A566}"/>
              </a:ext>
            </a:extLst>
          </p:cNvPr>
          <p:cNvSpPr txBox="1"/>
          <p:nvPr/>
        </p:nvSpPr>
        <p:spPr>
          <a:xfrm>
            <a:off x="7558997" y="5219184"/>
            <a:ext cx="1733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Amateur loss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90BFA8-4203-1A71-C202-1B7AFD2ED27D}"/>
              </a:ext>
            </a:extLst>
          </p:cNvPr>
          <p:cNvCxnSpPr/>
          <p:nvPr/>
        </p:nvCxnSpPr>
        <p:spPr>
          <a:xfrm>
            <a:off x="6449986" y="5219184"/>
            <a:ext cx="341116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B6AED84-484D-3BDB-EC26-8B52869E67DF}"/>
              </a:ext>
            </a:extLst>
          </p:cNvPr>
          <p:cNvSpPr txBox="1"/>
          <p:nvPr/>
        </p:nvSpPr>
        <p:spPr>
          <a:xfrm>
            <a:off x="3286957" y="5219184"/>
            <a:ext cx="119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 loss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86ABE-832D-1757-6D52-D3106437FD43}"/>
              </a:ext>
            </a:extLst>
          </p:cNvPr>
          <p:cNvCxnSpPr>
            <a:cxnSpLocks/>
          </p:cNvCxnSpPr>
          <p:nvPr/>
        </p:nvCxnSpPr>
        <p:spPr>
          <a:xfrm>
            <a:off x="2047081" y="5219184"/>
            <a:ext cx="35420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A3877E1E-5AF5-3D0F-238F-1D0D276FD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674" y="3463988"/>
            <a:ext cx="4276919" cy="9587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DD711F5-4AE4-AFD3-29E3-7BBBD99863FA}"/>
              </a:ext>
            </a:extLst>
          </p:cNvPr>
          <p:cNvSpPr txBox="1"/>
          <p:nvPr/>
        </p:nvSpPr>
        <p:spPr>
          <a:xfrm>
            <a:off x="4134018" y="6265751"/>
            <a:ext cx="4360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Excess score = Expert loss – Amateur Loss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D0E394-CB4B-9016-9461-4919A12BB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986" y="3443714"/>
            <a:ext cx="2950290" cy="6074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1F0DE6-0526-B094-9AC2-EE15D76C5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2"/>
    </mc:Choice>
    <mc:Fallback xmlns="">
      <p:transition spd="slow" advTm="26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0CDEE-D735-627E-6FE5-2666DF743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940C60-E05E-34FA-D3F1-8953368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2)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Excess score computation 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91588B-7F83-B8F7-ADE5-DDEF0A9F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38816"/>
            <a:ext cx="11658601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model contains two roles: 1) "amateur" (base model only)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           2) "expert"    (base model +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expert vs amateur token probabilities on synthetic data → compute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 → identify  informative tokens 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Intuition: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token-level log-likelihood ratio (LLR)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comparing the expert and amateur.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base is uncertain but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confident → high score.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Highlights tokens where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injects decisive task knowledge (=informative tokens).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D733D-31DD-69F8-B5D5-6297023DA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06" y="3365972"/>
            <a:ext cx="3840988" cy="749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132A4-CA2D-8D53-C352-256106D1BBDA}"/>
              </a:ext>
            </a:extLst>
          </p:cNvPr>
          <p:cNvSpPr txBox="1"/>
          <p:nvPr/>
        </p:nvSpPr>
        <p:spPr>
          <a:xfrm>
            <a:off x="4164977" y="3945538"/>
            <a:ext cx="4360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Excess score = Expert loss – Amateur Loss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CB289-84D8-EEA8-A805-B7C5E1B12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3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2"/>
    </mc:Choice>
    <mc:Fallback xmlns="">
      <p:transition spd="slow" advTm="2664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387E-72E0-6939-940A-1EA45AA4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9F003D-1BA5-E5BD-A197-DE6F828A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Target model training with filtering 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C9B66F-7F05-AF22-5BC8-30025B79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38816"/>
            <a:ext cx="10678611" cy="4351338"/>
          </a:xfrm>
        </p:spPr>
        <p:txBody>
          <a:bodyPr>
            <a:normAutofit/>
          </a:bodyPr>
          <a:lstStyle/>
          <a:p>
            <a:pPr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Filter Samples: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Keep only the top synthetic data with the highest average contrastive excess scores.</a:t>
            </a:r>
          </a:p>
          <a:p>
            <a:pPr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Filter Tokens: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each data sequence, select only the top k% of tokens with the highest individual contrastive excess scores.</a:t>
            </a:r>
          </a:p>
          <a:p>
            <a:pPr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Train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target model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filtered tokens!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52172-B83D-5321-F7A4-FDCAACEB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785" y="3736567"/>
            <a:ext cx="7118430" cy="2965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B9F99A-E33C-9E15-0036-EF53131A9FC7}"/>
              </a:ext>
            </a:extLst>
          </p:cNvPr>
          <p:cNvSpPr/>
          <p:nvPr/>
        </p:nvSpPr>
        <p:spPr>
          <a:xfrm>
            <a:off x="7870076" y="3781151"/>
            <a:ext cx="1632739" cy="1244682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0DC7CF3-82D2-12DE-18A7-268835D0E281}"/>
              </a:ext>
            </a:extLst>
          </p:cNvPr>
          <p:cNvSpPr/>
          <p:nvPr/>
        </p:nvSpPr>
        <p:spPr>
          <a:xfrm>
            <a:off x="3777266" y="4942391"/>
            <a:ext cx="5725550" cy="1759408"/>
          </a:xfrm>
          <a:prstGeom prst="frame">
            <a:avLst>
              <a:gd name="adj1" fmla="val 2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692159-63FF-3D89-3DC2-6750369D3435}"/>
              </a:ext>
            </a:extLst>
          </p:cNvPr>
          <p:cNvSpPr/>
          <p:nvPr/>
        </p:nvSpPr>
        <p:spPr>
          <a:xfrm>
            <a:off x="2536785" y="3781151"/>
            <a:ext cx="1240480" cy="2965232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37A423-590C-3607-FF64-71C4E30A6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B12DA-931D-BD4B-D0FC-3FA2D99650BA}"/>
              </a:ext>
            </a:extLst>
          </p:cNvPr>
          <p:cNvSpPr txBox="1"/>
          <p:nvPr/>
        </p:nvSpPr>
        <p:spPr>
          <a:xfrm>
            <a:off x="4725803" y="5942403"/>
            <a:ext cx="2773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BACF0-82BC-C48B-DD06-652DFBEFA30A}"/>
              </a:ext>
            </a:extLst>
          </p:cNvPr>
          <p:cNvSpPr txBox="1"/>
          <p:nvPr/>
        </p:nvSpPr>
        <p:spPr>
          <a:xfrm>
            <a:off x="6471663" y="5875216"/>
            <a:ext cx="46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17F7B-3352-F3B1-F2F3-80A1DE373954}"/>
              </a:ext>
            </a:extLst>
          </p:cNvPr>
          <p:cNvSpPr txBox="1"/>
          <p:nvPr/>
        </p:nvSpPr>
        <p:spPr>
          <a:xfrm>
            <a:off x="7857393" y="5196989"/>
            <a:ext cx="475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4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2"/>
    </mc:Choice>
    <mc:Fallback xmlns="">
      <p:transition spd="slow" advTm="266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5908-3B15-F195-828D-43B15FCC6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8CABBE-679D-C9DF-1197-033B81E3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8817"/>
            <a:ext cx="11125509" cy="34277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Q) How about cases where source model and target model have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tokenizers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8D77659-B1E5-66E0-AA01-2ACC9F9A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2443061-8283-9DE3-15FE-141C60367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229" y="2417093"/>
            <a:ext cx="6496511" cy="42312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8CD984E-F134-BE9D-EB71-C586CCAB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42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1"/>
    </mc:Choice>
    <mc:Fallback xmlns="">
      <p:transition spd="slow" advTm="4730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610F-307C-4742-E40C-A8732BD4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4E5278-9702-02E4-8D17-482DF29E1665}"/>
              </a:ext>
            </a:extLst>
          </p:cNvPr>
          <p:cNvSpPr/>
          <p:nvPr/>
        </p:nvSpPr>
        <p:spPr>
          <a:xfrm>
            <a:off x="1225695" y="2777571"/>
            <a:ext cx="10390709" cy="3562644"/>
          </a:xfrm>
          <a:custGeom>
            <a:avLst/>
            <a:gdLst>
              <a:gd name="csX0" fmla="*/ 0 w 10390709"/>
              <a:gd name="csY0" fmla="*/ 251131 h 3562644"/>
              <a:gd name="csX1" fmla="*/ 251131 w 10390709"/>
              <a:gd name="csY1" fmla="*/ 0 h 3562644"/>
              <a:gd name="csX2" fmla="*/ 1108130 w 10390709"/>
              <a:gd name="csY2" fmla="*/ 0 h 3562644"/>
              <a:gd name="csX3" fmla="*/ 1569591 w 10390709"/>
              <a:gd name="csY3" fmla="*/ 0 h 3562644"/>
              <a:gd name="csX4" fmla="*/ 2228820 w 10390709"/>
              <a:gd name="csY4" fmla="*/ 0 h 3562644"/>
              <a:gd name="csX5" fmla="*/ 2591397 w 10390709"/>
              <a:gd name="csY5" fmla="*/ 0 h 3562644"/>
              <a:gd name="csX6" fmla="*/ 3151742 w 10390709"/>
              <a:gd name="csY6" fmla="*/ 0 h 3562644"/>
              <a:gd name="csX7" fmla="*/ 3909856 w 10390709"/>
              <a:gd name="csY7" fmla="*/ 0 h 3562644"/>
              <a:gd name="csX8" fmla="*/ 4569086 w 10390709"/>
              <a:gd name="csY8" fmla="*/ 0 h 3562644"/>
              <a:gd name="csX9" fmla="*/ 4931663 w 10390709"/>
              <a:gd name="csY9" fmla="*/ 0 h 3562644"/>
              <a:gd name="csX10" fmla="*/ 5492008 w 10390709"/>
              <a:gd name="csY10" fmla="*/ 0 h 3562644"/>
              <a:gd name="csX11" fmla="*/ 5854584 w 10390709"/>
              <a:gd name="csY11" fmla="*/ 0 h 3562644"/>
              <a:gd name="csX12" fmla="*/ 6316045 w 10390709"/>
              <a:gd name="csY12" fmla="*/ 0 h 3562644"/>
              <a:gd name="csX13" fmla="*/ 6975275 w 10390709"/>
              <a:gd name="csY13" fmla="*/ 0 h 3562644"/>
              <a:gd name="csX14" fmla="*/ 7535620 w 10390709"/>
              <a:gd name="csY14" fmla="*/ 0 h 3562644"/>
              <a:gd name="csX15" fmla="*/ 8392619 w 10390709"/>
              <a:gd name="csY15" fmla="*/ 0 h 3562644"/>
              <a:gd name="csX16" fmla="*/ 9051849 w 10390709"/>
              <a:gd name="csY16" fmla="*/ 0 h 3562644"/>
              <a:gd name="csX17" fmla="*/ 10139578 w 10390709"/>
              <a:gd name="csY17" fmla="*/ 0 h 3562644"/>
              <a:gd name="csX18" fmla="*/ 10390709 w 10390709"/>
              <a:gd name="csY18" fmla="*/ 251131 h 3562644"/>
              <a:gd name="csX19" fmla="*/ 10390709 w 10390709"/>
              <a:gd name="csY19" fmla="*/ 863207 h 3562644"/>
              <a:gd name="csX20" fmla="*/ 10390709 w 10390709"/>
              <a:gd name="csY20" fmla="*/ 1383472 h 3562644"/>
              <a:gd name="csX21" fmla="*/ 10390709 w 10390709"/>
              <a:gd name="csY21" fmla="*/ 2026153 h 3562644"/>
              <a:gd name="csX22" fmla="*/ 10390709 w 10390709"/>
              <a:gd name="csY22" fmla="*/ 2638229 h 3562644"/>
              <a:gd name="csX23" fmla="*/ 10390709 w 10390709"/>
              <a:gd name="csY23" fmla="*/ 3311513 h 3562644"/>
              <a:gd name="csX24" fmla="*/ 10139578 w 10390709"/>
              <a:gd name="csY24" fmla="*/ 3562644 h 3562644"/>
              <a:gd name="csX25" fmla="*/ 9777002 w 10390709"/>
              <a:gd name="csY25" fmla="*/ 3562644 h 3562644"/>
              <a:gd name="csX26" fmla="*/ 9315541 w 10390709"/>
              <a:gd name="csY26" fmla="*/ 3562644 h 3562644"/>
              <a:gd name="csX27" fmla="*/ 8458542 w 10390709"/>
              <a:gd name="csY27" fmla="*/ 3562644 h 3562644"/>
              <a:gd name="csX28" fmla="*/ 7799312 w 10390709"/>
              <a:gd name="csY28" fmla="*/ 3562644 h 3562644"/>
              <a:gd name="csX29" fmla="*/ 7436736 w 10390709"/>
              <a:gd name="csY29" fmla="*/ 3562644 h 3562644"/>
              <a:gd name="csX30" fmla="*/ 6579737 w 10390709"/>
              <a:gd name="csY30" fmla="*/ 3562644 h 3562644"/>
              <a:gd name="csX31" fmla="*/ 6019392 w 10390709"/>
              <a:gd name="csY31" fmla="*/ 3562644 h 3562644"/>
              <a:gd name="csX32" fmla="*/ 5656815 w 10390709"/>
              <a:gd name="csY32" fmla="*/ 3562644 h 3562644"/>
              <a:gd name="csX33" fmla="*/ 5195355 w 10390709"/>
              <a:gd name="csY33" fmla="*/ 3562644 h 3562644"/>
              <a:gd name="csX34" fmla="*/ 4832778 w 10390709"/>
              <a:gd name="csY34" fmla="*/ 3562644 h 3562644"/>
              <a:gd name="csX35" fmla="*/ 3975779 w 10390709"/>
              <a:gd name="csY35" fmla="*/ 3562644 h 3562644"/>
              <a:gd name="csX36" fmla="*/ 3613203 w 10390709"/>
              <a:gd name="csY36" fmla="*/ 3562644 h 3562644"/>
              <a:gd name="csX37" fmla="*/ 3052858 w 10390709"/>
              <a:gd name="csY37" fmla="*/ 3562644 h 3562644"/>
              <a:gd name="csX38" fmla="*/ 2690281 w 10390709"/>
              <a:gd name="csY38" fmla="*/ 3562644 h 3562644"/>
              <a:gd name="csX39" fmla="*/ 2327705 w 10390709"/>
              <a:gd name="csY39" fmla="*/ 3562644 h 3562644"/>
              <a:gd name="csX40" fmla="*/ 1767360 w 10390709"/>
              <a:gd name="csY40" fmla="*/ 3562644 h 3562644"/>
              <a:gd name="csX41" fmla="*/ 1009245 w 10390709"/>
              <a:gd name="csY41" fmla="*/ 3562644 h 3562644"/>
              <a:gd name="csX42" fmla="*/ 251131 w 10390709"/>
              <a:gd name="csY42" fmla="*/ 3562644 h 3562644"/>
              <a:gd name="csX43" fmla="*/ 0 w 10390709"/>
              <a:gd name="csY43" fmla="*/ 3311513 h 3562644"/>
              <a:gd name="csX44" fmla="*/ 0 w 10390709"/>
              <a:gd name="csY44" fmla="*/ 2791248 h 3562644"/>
              <a:gd name="csX45" fmla="*/ 0 w 10390709"/>
              <a:gd name="csY45" fmla="*/ 2148568 h 3562644"/>
              <a:gd name="csX46" fmla="*/ 0 w 10390709"/>
              <a:gd name="csY46" fmla="*/ 1567095 h 3562644"/>
              <a:gd name="csX47" fmla="*/ 0 w 10390709"/>
              <a:gd name="csY47" fmla="*/ 1016226 h 3562644"/>
              <a:gd name="csX48" fmla="*/ 0 w 10390709"/>
              <a:gd name="csY48" fmla="*/ 251131 h 35626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0390709" h="3562644" fill="none" extrusionOk="0">
                <a:moveTo>
                  <a:pt x="0" y="251131"/>
                </a:moveTo>
                <a:cubicBezTo>
                  <a:pt x="-6249" y="127339"/>
                  <a:pt x="125264" y="7124"/>
                  <a:pt x="251131" y="0"/>
                </a:cubicBezTo>
                <a:cubicBezTo>
                  <a:pt x="516564" y="-30024"/>
                  <a:pt x="894355" y="4140"/>
                  <a:pt x="1108130" y="0"/>
                </a:cubicBezTo>
                <a:cubicBezTo>
                  <a:pt x="1321905" y="-4140"/>
                  <a:pt x="1379879" y="514"/>
                  <a:pt x="1569591" y="0"/>
                </a:cubicBezTo>
                <a:cubicBezTo>
                  <a:pt x="1759303" y="-514"/>
                  <a:pt x="1973040" y="14822"/>
                  <a:pt x="2228820" y="0"/>
                </a:cubicBezTo>
                <a:cubicBezTo>
                  <a:pt x="2484600" y="-14822"/>
                  <a:pt x="2478012" y="10895"/>
                  <a:pt x="2591397" y="0"/>
                </a:cubicBezTo>
                <a:cubicBezTo>
                  <a:pt x="2704782" y="-10895"/>
                  <a:pt x="3011486" y="16868"/>
                  <a:pt x="3151742" y="0"/>
                </a:cubicBezTo>
                <a:cubicBezTo>
                  <a:pt x="3291999" y="-16868"/>
                  <a:pt x="3544988" y="22179"/>
                  <a:pt x="3909856" y="0"/>
                </a:cubicBezTo>
                <a:cubicBezTo>
                  <a:pt x="4274724" y="-22179"/>
                  <a:pt x="4366395" y="-5338"/>
                  <a:pt x="4569086" y="0"/>
                </a:cubicBezTo>
                <a:cubicBezTo>
                  <a:pt x="4771777" y="5338"/>
                  <a:pt x="4763491" y="-11915"/>
                  <a:pt x="4931663" y="0"/>
                </a:cubicBezTo>
                <a:cubicBezTo>
                  <a:pt x="5099835" y="11915"/>
                  <a:pt x="5313340" y="24917"/>
                  <a:pt x="5492008" y="0"/>
                </a:cubicBezTo>
                <a:cubicBezTo>
                  <a:pt x="5670676" y="-24917"/>
                  <a:pt x="5766139" y="9287"/>
                  <a:pt x="5854584" y="0"/>
                </a:cubicBezTo>
                <a:cubicBezTo>
                  <a:pt x="5943029" y="-9287"/>
                  <a:pt x="6156798" y="15977"/>
                  <a:pt x="6316045" y="0"/>
                </a:cubicBezTo>
                <a:cubicBezTo>
                  <a:pt x="6475292" y="-15977"/>
                  <a:pt x="6649720" y="-25791"/>
                  <a:pt x="6975275" y="0"/>
                </a:cubicBezTo>
                <a:cubicBezTo>
                  <a:pt x="7300830" y="25791"/>
                  <a:pt x="7281169" y="-7668"/>
                  <a:pt x="7535620" y="0"/>
                </a:cubicBezTo>
                <a:cubicBezTo>
                  <a:pt x="7790072" y="7668"/>
                  <a:pt x="8157954" y="-4670"/>
                  <a:pt x="8392619" y="0"/>
                </a:cubicBezTo>
                <a:cubicBezTo>
                  <a:pt x="8627284" y="4670"/>
                  <a:pt x="8841615" y="-24133"/>
                  <a:pt x="9051849" y="0"/>
                </a:cubicBezTo>
                <a:cubicBezTo>
                  <a:pt x="9262083" y="24133"/>
                  <a:pt x="9837773" y="10256"/>
                  <a:pt x="10139578" y="0"/>
                </a:cubicBezTo>
                <a:cubicBezTo>
                  <a:pt x="10283422" y="28707"/>
                  <a:pt x="10372354" y="109706"/>
                  <a:pt x="10390709" y="251131"/>
                </a:cubicBezTo>
                <a:cubicBezTo>
                  <a:pt x="10407796" y="419812"/>
                  <a:pt x="10380650" y="716415"/>
                  <a:pt x="10390709" y="863207"/>
                </a:cubicBezTo>
                <a:cubicBezTo>
                  <a:pt x="10400768" y="1009999"/>
                  <a:pt x="10378615" y="1173103"/>
                  <a:pt x="10390709" y="1383472"/>
                </a:cubicBezTo>
                <a:cubicBezTo>
                  <a:pt x="10402803" y="1593841"/>
                  <a:pt x="10373126" y="1771833"/>
                  <a:pt x="10390709" y="2026153"/>
                </a:cubicBezTo>
                <a:cubicBezTo>
                  <a:pt x="10408292" y="2280473"/>
                  <a:pt x="10386284" y="2361165"/>
                  <a:pt x="10390709" y="2638229"/>
                </a:cubicBezTo>
                <a:cubicBezTo>
                  <a:pt x="10395134" y="2915293"/>
                  <a:pt x="10367455" y="3043967"/>
                  <a:pt x="10390709" y="3311513"/>
                </a:cubicBezTo>
                <a:cubicBezTo>
                  <a:pt x="10397247" y="3482269"/>
                  <a:pt x="10256304" y="3549910"/>
                  <a:pt x="10139578" y="3562644"/>
                </a:cubicBezTo>
                <a:cubicBezTo>
                  <a:pt x="10047150" y="3552772"/>
                  <a:pt x="9873832" y="3558239"/>
                  <a:pt x="9777002" y="3562644"/>
                </a:cubicBezTo>
                <a:cubicBezTo>
                  <a:pt x="9680172" y="3567049"/>
                  <a:pt x="9466214" y="3546143"/>
                  <a:pt x="9315541" y="3562644"/>
                </a:cubicBezTo>
                <a:cubicBezTo>
                  <a:pt x="9164868" y="3579145"/>
                  <a:pt x="8827764" y="3593807"/>
                  <a:pt x="8458542" y="3562644"/>
                </a:cubicBezTo>
                <a:cubicBezTo>
                  <a:pt x="8089320" y="3531481"/>
                  <a:pt x="8011934" y="3567914"/>
                  <a:pt x="7799312" y="3562644"/>
                </a:cubicBezTo>
                <a:cubicBezTo>
                  <a:pt x="7586690" y="3557375"/>
                  <a:pt x="7523469" y="3572230"/>
                  <a:pt x="7436736" y="3562644"/>
                </a:cubicBezTo>
                <a:cubicBezTo>
                  <a:pt x="7350003" y="3553058"/>
                  <a:pt x="6898999" y="3598222"/>
                  <a:pt x="6579737" y="3562644"/>
                </a:cubicBezTo>
                <a:cubicBezTo>
                  <a:pt x="6260475" y="3527066"/>
                  <a:pt x="6285110" y="3579906"/>
                  <a:pt x="6019392" y="3562644"/>
                </a:cubicBezTo>
                <a:cubicBezTo>
                  <a:pt x="5753675" y="3545382"/>
                  <a:pt x="5763722" y="3551680"/>
                  <a:pt x="5656815" y="3562644"/>
                </a:cubicBezTo>
                <a:cubicBezTo>
                  <a:pt x="5549908" y="3573608"/>
                  <a:pt x="5380483" y="3560112"/>
                  <a:pt x="5195355" y="3562644"/>
                </a:cubicBezTo>
                <a:cubicBezTo>
                  <a:pt x="5010227" y="3565176"/>
                  <a:pt x="5005191" y="3566101"/>
                  <a:pt x="4832778" y="3562644"/>
                </a:cubicBezTo>
                <a:cubicBezTo>
                  <a:pt x="4660365" y="3559187"/>
                  <a:pt x="4234666" y="3599241"/>
                  <a:pt x="3975779" y="3562644"/>
                </a:cubicBezTo>
                <a:cubicBezTo>
                  <a:pt x="3716892" y="3526047"/>
                  <a:pt x="3720357" y="3569196"/>
                  <a:pt x="3613203" y="3562644"/>
                </a:cubicBezTo>
                <a:cubicBezTo>
                  <a:pt x="3506049" y="3556092"/>
                  <a:pt x="3315001" y="3571259"/>
                  <a:pt x="3052858" y="3562644"/>
                </a:cubicBezTo>
                <a:cubicBezTo>
                  <a:pt x="2790715" y="3554029"/>
                  <a:pt x="2865939" y="3558597"/>
                  <a:pt x="2690281" y="3562644"/>
                </a:cubicBezTo>
                <a:cubicBezTo>
                  <a:pt x="2514623" y="3566691"/>
                  <a:pt x="2427144" y="3580408"/>
                  <a:pt x="2327705" y="3562644"/>
                </a:cubicBezTo>
                <a:cubicBezTo>
                  <a:pt x="2228266" y="3544880"/>
                  <a:pt x="1994686" y="3572399"/>
                  <a:pt x="1767360" y="3562644"/>
                </a:cubicBezTo>
                <a:cubicBezTo>
                  <a:pt x="1540034" y="3552889"/>
                  <a:pt x="1198653" y="3579980"/>
                  <a:pt x="1009245" y="3562644"/>
                </a:cubicBezTo>
                <a:cubicBezTo>
                  <a:pt x="819838" y="3545308"/>
                  <a:pt x="515309" y="3528904"/>
                  <a:pt x="251131" y="3562644"/>
                </a:cubicBezTo>
                <a:cubicBezTo>
                  <a:pt x="108068" y="3565555"/>
                  <a:pt x="582" y="3433854"/>
                  <a:pt x="0" y="3311513"/>
                </a:cubicBezTo>
                <a:cubicBezTo>
                  <a:pt x="17871" y="3127918"/>
                  <a:pt x="-14531" y="2905324"/>
                  <a:pt x="0" y="2791248"/>
                </a:cubicBezTo>
                <a:cubicBezTo>
                  <a:pt x="14531" y="2677172"/>
                  <a:pt x="7068" y="2423926"/>
                  <a:pt x="0" y="2148568"/>
                </a:cubicBezTo>
                <a:cubicBezTo>
                  <a:pt x="-7068" y="1873210"/>
                  <a:pt x="14120" y="1745115"/>
                  <a:pt x="0" y="1567095"/>
                </a:cubicBezTo>
                <a:cubicBezTo>
                  <a:pt x="-14120" y="1389075"/>
                  <a:pt x="-5878" y="1226692"/>
                  <a:pt x="0" y="1016226"/>
                </a:cubicBezTo>
                <a:cubicBezTo>
                  <a:pt x="5878" y="805760"/>
                  <a:pt x="-4546" y="453603"/>
                  <a:pt x="0" y="251131"/>
                </a:cubicBezTo>
                <a:close/>
              </a:path>
              <a:path w="10390709" h="3562644" stroke="0" extrusionOk="0">
                <a:moveTo>
                  <a:pt x="0" y="251131"/>
                </a:moveTo>
                <a:cubicBezTo>
                  <a:pt x="26807" y="114236"/>
                  <a:pt x="115307" y="21650"/>
                  <a:pt x="251131" y="0"/>
                </a:cubicBezTo>
                <a:cubicBezTo>
                  <a:pt x="482556" y="-29265"/>
                  <a:pt x="830508" y="23540"/>
                  <a:pt x="1009245" y="0"/>
                </a:cubicBezTo>
                <a:cubicBezTo>
                  <a:pt x="1187982" y="-23540"/>
                  <a:pt x="1341605" y="-24525"/>
                  <a:pt x="1668475" y="0"/>
                </a:cubicBezTo>
                <a:cubicBezTo>
                  <a:pt x="1995345" y="24525"/>
                  <a:pt x="2021849" y="-6597"/>
                  <a:pt x="2129936" y="0"/>
                </a:cubicBezTo>
                <a:cubicBezTo>
                  <a:pt x="2238023" y="6597"/>
                  <a:pt x="2432512" y="3308"/>
                  <a:pt x="2591397" y="0"/>
                </a:cubicBezTo>
                <a:cubicBezTo>
                  <a:pt x="2750282" y="-3308"/>
                  <a:pt x="3024604" y="-25845"/>
                  <a:pt x="3349511" y="0"/>
                </a:cubicBezTo>
                <a:cubicBezTo>
                  <a:pt x="3674418" y="25845"/>
                  <a:pt x="3775674" y="-6367"/>
                  <a:pt x="4107625" y="0"/>
                </a:cubicBezTo>
                <a:cubicBezTo>
                  <a:pt x="4439576" y="6367"/>
                  <a:pt x="4442690" y="-918"/>
                  <a:pt x="4667971" y="0"/>
                </a:cubicBezTo>
                <a:cubicBezTo>
                  <a:pt x="4893252" y="918"/>
                  <a:pt x="4914363" y="-21467"/>
                  <a:pt x="5129432" y="0"/>
                </a:cubicBezTo>
                <a:cubicBezTo>
                  <a:pt x="5344501" y="21467"/>
                  <a:pt x="5680551" y="34937"/>
                  <a:pt x="5986430" y="0"/>
                </a:cubicBezTo>
                <a:cubicBezTo>
                  <a:pt x="6292309" y="-34937"/>
                  <a:pt x="6285090" y="4202"/>
                  <a:pt x="6546776" y="0"/>
                </a:cubicBezTo>
                <a:cubicBezTo>
                  <a:pt x="6808462" y="-4202"/>
                  <a:pt x="6884636" y="-14767"/>
                  <a:pt x="7107121" y="0"/>
                </a:cubicBezTo>
                <a:cubicBezTo>
                  <a:pt x="7329607" y="14767"/>
                  <a:pt x="7379287" y="-2634"/>
                  <a:pt x="7469697" y="0"/>
                </a:cubicBezTo>
                <a:cubicBezTo>
                  <a:pt x="7560107" y="2634"/>
                  <a:pt x="8072817" y="-30493"/>
                  <a:pt x="8326696" y="0"/>
                </a:cubicBezTo>
                <a:cubicBezTo>
                  <a:pt x="8580575" y="30493"/>
                  <a:pt x="8581741" y="8468"/>
                  <a:pt x="8689272" y="0"/>
                </a:cubicBezTo>
                <a:cubicBezTo>
                  <a:pt x="8796803" y="-8468"/>
                  <a:pt x="9025549" y="6698"/>
                  <a:pt x="9249618" y="0"/>
                </a:cubicBezTo>
                <a:cubicBezTo>
                  <a:pt x="9473687" y="-6698"/>
                  <a:pt x="9726570" y="13963"/>
                  <a:pt x="10139578" y="0"/>
                </a:cubicBezTo>
                <a:cubicBezTo>
                  <a:pt x="10303065" y="15388"/>
                  <a:pt x="10370821" y="137062"/>
                  <a:pt x="10390709" y="251131"/>
                </a:cubicBezTo>
                <a:cubicBezTo>
                  <a:pt x="10372328" y="392863"/>
                  <a:pt x="10394913" y="624235"/>
                  <a:pt x="10390709" y="893811"/>
                </a:cubicBezTo>
                <a:cubicBezTo>
                  <a:pt x="10386505" y="1163387"/>
                  <a:pt x="10404177" y="1294132"/>
                  <a:pt x="10390709" y="1567095"/>
                </a:cubicBezTo>
                <a:cubicBezTo>
                  <a:pt x="10377241" y="1840058"/>
                  <a:pt x="10371181" y="1996763"/>
                  <a:pt x="10390709" y="2209775"/>
                </a:cubicBezTo>
                <a:cubicBezTo>
                  <a:pt x="10410237" y="2422787"/>
                  <a:pt x="10391902" y="2840986"/>
                  <a:pt x="10390709" y="3311513"/>
                </a:cubicBezTo>
                <a:cubicBezTo>
                  <a:pt x="10393404" y="3464854"/>
                  <a:pt x="10295222" y="3548033"/>
                  <a:pt x="10139578" y="3562644"/>
                </a:cubicBezTo>
                <a:cubicBezTo>
                  <a:pt x="9945280" y="3587760"/>
                  <a:pt x="9656534" y="3590185"/>
                  <a:pt x="9480348" y="3562644"/>
                </a:cubicBezTo>
                <a:cubicBezTo>
                  <a:pt x="9304162" y="3535104"/>
                  <a:pt x="9230498" y="3547107"/>
                  <a:pt x="9018887" y="3562644"/>
                </a:cubicBezTo>
                <a:cubicBezTo>
                  <a:pt x="8807276" y="3578181"/>
                  <a:pt x="8776245" y="3555596"/>
                  <a:pt x="8656311" y="3562644"/>
                </a:cubicBezTo>
                <a:cubicBezTo>
                  <a:pt x="8536377" y="3569692"/>
                  <a:pt x="8157395" y="3586619"/>
                  <a:pt x="7997081" y="3562644"/>
                </a:cubicBezTo>
                <a:cubicBezTo>
                  <a:pt x="7836767" y="3538670"/>
                  <a:pt x="7642100" y="3543470"/>
                  <a:pt x="7535620" y="3562644"/>
                </a:cubicBezTo>
                <a:cubicBezTo>
                  <a:pt x="7429140" y="3581818"/>
                  <a:pt x="6868331" y="3544754"/>
                  <a:pt x="6678622" y="3562644"/>
                </a:cubicBezTo>
                <a:cubicBezTo>
                  <a:pt x="6488913" y="3580534"/>
                  <a:pt x="6082007" y="3592430"/>
                  <a:pt x="5920507" y="3562644"/>
                </a:cubicBezTo>
                <a:cubicBezTo>
                  <a:pt x="5759008" y="3532858"/>
                  <a:pt x="5235740" y="3551583"/>
                  <a:pt x="5063509" y="3562644"/>
                </a:cubicBezTo>
                <a:cubicBezTo>
                  <a:pt x="4891278" y="3573705"/>
                  <a:pt x="4480251" y="3550647"/>
                  <a:pt x="4305394" y="3562644"/>
                </a:cubicBezTo>
                <a:cubicBezTo>
                  <a:pt x="4130538" y="3574641"/>
                  <a:pt x="3901742" y="3567706"/>
                  <a:pt x="3547280" y="3562644"/>
                </a:cubicBezTo>
                <a:cubicBezTo>
                  <a:pt x="3192818" y="3557582"/>
                  <a:pt x="3188999" y="3576851"/>
                  <a:pt x="3085819" y="3562644"/>
                </a:cubicBezTo>
                <a:cubicBezTo>
                  <a:pt x="2982639" y="3548437"/>
                  <a:pt x="2518377" y="3577747"/>
                  <a:pt x="2327705" y="3562644"/>
                </a:cubicBezTo>
                <a:cubicBezTo>
                  <a:pt x="2137033" y="3547541"/>
                  <a:pt x="1789600" y="3588522"/>
                  <a:pt x="1569591" y="3562644"/>
                </a:cubicBezTo>
                <a:cubicBezTo>
                  <a:pt x="1349582" y="3536766"/>
                  <a:pt x="988428" y="3539916"/>
                  <a:pt x="811476" y="3562644"/>
                </a:cubicBezTo>
                <a:cubicBezTo>
                  <a:pt x="634525" y="3585372"/>
                  <a:pt x="445452" y="3585485"/>
                  <a:pt x="251131" y="3562644"/>
                </a:cubicBezTo>
                <a:cubicBezTo>
                  <a:pt x="144657" y="3556806"/>
                  <a:pt x="-25129" y="3437464"/>
                  <a:pt x="0" y="3311513"/>
                </a:cubicBezTo>
                <a:cubicBezTo>
                  <a:pt x="-7100" y="3105574"/>
                  <a:pt x="-11837" y="2944817"/>
                  <a:pt x="0" y="2760644"/>
                </a:cubicBezTo>
                <a:cubicBezTo>
                  <a:pt x="11837" y="2576471"/>
                  <a:pt x="-12911" y="2418159"/>
                  <a:pt x="0" y="2087360"/>
                </a:cubicBezTo>
                <a:cubicBezTo>
                  <a:pt x="12911" y="1756561"/>
                  <a:pt x="17334" y="1647294"/>
                  <a:pt x="0" y="1536491"/>
                </a:cubicBezTo>
                <a:cubicBezTo>
                  <a:pt x="-17334" y="1425688"/>
                  <a:pt x="10449" y="1110423"/>
                  <a:pt x="0" y="863207"/>
                </a:cubicBezTo>
                <a:cubicBezTo>
                  <a:pt x="-10449" y="615991"/>
                  <a:pt x="-6220" y="408440"/>
                  <a:pt x="0" y="251131"/>
                </a:cubicBezTo>
                <a:close/>
              </a:path>
            </a:pathLst>
          </a:custGeom>
          <a:solidFill>
            <a:srgbClr val="FBFBFB">
              <a:alpha val="96078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025902887">
                  <a:prstGeom prst="roundRect">
                    <a:avLst>
                      <a:gd name="adj" fmla="val 70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FD7AA-1321-5DE2-64F6-129B4CF3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8817"/>
            <a:ext cx="11125509" cy="34277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Q) How about cases where source model and target model have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tokenizers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We formulated 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tokenizer alignment algorithm!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F106BE-5276-C738-E0B5-6C43D29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D9539F5-9269-88A8-5F8D-82E930A91C1C}"/>
              </a:ext>
            </a:extLst>
          </p:cNvPr>
          <p:cNvSpPr/>
          <p:nvPr/>
        </p:nvSpPr>
        <p:spPr>
          <a:xfrm>
            <a:off x="1394268" y="3561594"/>
            <a:ext cx="1322731" cy="2469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Source model</a:t>
            </a:r>
          </a:p>
        </p:txBody>
      </p:sp>
      <p:pic>
        <p:nvPicPr>
          <p:cNvPr id="89" name="Picture 4" descr="Free Vectors | AI chatbot icon (face)">
            <a:extLst>
              <a:ext uri="{FF2B5EF4-FFF2-40B4-BE49-F238E27FC236}">
                <a16:creationId xmlns:a16="http://schemas.microsoft.com/office/drawing/2014/main" id="{84610541-28E6-E4DC-77CF-549EF7EC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00" y1="41993" x2="44533" y2="41281"/>
                        <a14:foregroundMark x1="42533" y1="56228" x2="43733" y2="54448"/>
                        <a14:foregroundMark x1="58667" y1="57295" x2="59067" y2="55338"/>
                        <a14:foregroundMark x1="50667" y1="38612" x2="37067" y2="61922"/>
                        <a14:foregroundMark x1="51733" y1="47331" x2="66267" y2="73310"/>
                        <a14:foregroundMark x1="48667" y1="69929" x2="70667" y2="50000"/>
                        <a14:foregroundMark x1="64267" y1="45907" x2="42667" y2="33808"/>
                        <a14:foregroundMark x1="42133" y1="33808" x2="28667" y2="67260"/>
                        <a14:foregroundMark x1="22533" y1="57295" x2="28667" y2="59964"/>
                        <a14:foregroundMark x1="30133" y1="60676" x2="43200" y2="74733"/>
                        <a14:foregroundMark x1="31067" y1="69395" x2="51200" y2="75979"/>
                        <a14:foregroundMark x1="58667" y1="75979" x2="69200" y2="75979"/>
                        <a14:foregroundMark x1="67200" y1="59964" x2="68267" y2="67972"/>
                        <a14:foregroundMark x1="73733" y1="59253" x2="76267" y2="60676"/>
                        <a14:foregroundMark x1="71733" y1="48577" x2="74800" y2="52669"/>
                        <a14:foregroundMark x1="74267" y1="59253" x2="74800" y2="54626"/>
                        <a14:foregroundMark x1="56133" y1="35943" x2="64267" y2="42527"/>
                        <a14:foregroundMark x1="47200" y1="32562" x2="26933" y2="65125"/>
                        <a14:foregroundMark x1="26933" y1="65125" x2="28133" y2="6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08" y="2769003"/>
            <a:ext cx="1144449" cy="855645"/>
          </a:xfrm>
          <a:prstGeom prst="rect">
            <a:avLst/>
          </a:prstGeom>
          <a:noFill/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660D1244-3866-1667-0ECB-1DFB77DD14B7}"/>
              </a:ext>
            </a:extLst>
          </p:cNvPr>
          <p:cNvSpPr/>
          <p:nvPr/>
        </p:nvSpPr>
        <p:spPr>
          <a:xfrm>
            <a:off x="1394268" y="4608805"/>
            <a:ext cx="1322731" cy="2469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Target model</a:t>
            </a:r>
          </a:p>
        </p:txBody>
      </p:sp>
      <p:pic>
        <p:nvPicPr>
          <p:cNvPr id="91" name="Picture 4" descr="Free Vectors | AI chatbot icon (face)">
            <a:extLst>
              <a:ext uri="{FF2B5EF4-FFF2-40B4-BE49-F238E27FC236}">
                <a16:creationId xmlns:a16="http://schemas.microsoft.com/office/drawing/2014/main" id="{9ADA4703-B063-E698-F94A-041270D6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00" y1="41993" x2="44533" y2="41281"/>
                        <a14:foregroundMark x1="42533" y1="56228" x2="43733" y2="54448"/>
                        <a14:foregroundMark x1="58667" y1="57295" x2="59067" y2="55338"/>
                        <a14:foregroundMark x1="50667" y1="38612" x2="37067" y2="61922"/>
                        <a14:foregroundMark x1="51733" y1="47331" x2="66267" y2="73310"/>
                        <a14:foregroundMark x1="48667" y1="69929" x2="70667" y2="50000"/>
                        <a14:foregroundMark x1="64267" y1="45907" x2="42667" y2="33808"/>
                        <a14:foregroundMark x1="42133" y1="33808" x2="28667" y2="67260"/>
                        <a14:foregroundMark x1="22533" y1="57295" x2="28667" y2="59964"/>
                        <a14:foregroundMark x1="30133" y1="60676" x2="43200" y2="74733"/>
                        <a14:foregroundMark x1="31067" y1="69395" x2="51200" y2="75979"/>
                        <a14:foregroundMark x1="58667" y1="75979" x2="69200" y2="75979"/>
                        <a14:foregroundMark x1="67200" y1="59964" x2="68267" y2="67972"/>
                        <a14:foregroundMark x1="73733" y1="59253" x2="76267" y2="60676"/>
                        <a14:foregroundMark x1="71733" y1="48577" x2="74800" y2="52669"/>
                        <a14:foregroundMark x1="74267" y1="59253" x2="74800" y2="54626"/>
                        <a14:foregroundMark x1="56133" y1="35943" x2="64267" y2="42527"/>
                        <a14:foregroundMark x1="47200" y1="32562" x2="26933" y2="65125"/>
                        <a14:foregroundMark x1="26933" y1="65125" x2="28133" y2="6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08" y="3816214"/>
            <a:ext cx="1144449" cy="855645"/>
          </a:xfrm>
          <a:prstGeom prst="rect">
            <a:avLst/>
          </a:prstGeom>
          <a:noFill/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ABCDD35B-F241-1228-D9AB-03D903B3BC44}"/>
              </a:ext>
            </a:extLst>
          </p:cNvPr>
          <p:cNvSpPr/>
          <p:nvPr/>
        </p:nvSpPr>
        <p:spPr>
          <a:xfrm>
            <a:off x="3072823" y="2872487"/>
            <a:ext cx="744263" cy="2142190"/>
          </a:xfrm>
          <a:prstGeom prst="rect">
            <a:avLst/>
          </a:prstGeom>
          <a:solidFill>
            <a:srgbClr val="E4F2DA"/>
          </a:solidFill>
          <a:ln w="12700" cap="rnd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7267603-938B-52A1-FF36-04FF7C0634AA}"/>
              </a:ext>
            </a:extLst>
          </p:cNvPr>
          <p:cNvSpPr/>
          <p:nvPr/>
        </p:nvSpPr>
        <p:spPr>
          <a:xfrm>
            <a:off x="4690116" y="2855270"/>
            <a:ext cx="744263" cy="2142190"/>
          </a:xfrm>
          <a:prstGeom prst="rect">
            <a:avLst/>
          </a:prstGeom>
          <a:solidFill>
            <a:srgbClr val="E4F2DA"/>
          </a:solidFill>
          <a:ln w="12700" cap="rnd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19F9BDC-33C1-4C68-04FE-483B0447C04D}"/>
              </a:ext>
            </a:extLst>
          </p:cNvPr>
          <p:cNvSpPr/>
          <p:nvPr/>
        </p:nvSpPr>
        <p:spPr>
          <a:xfrm>
            <a:off x="6212553" y="2855269"/>
            <a:ext cx="1284085" cy="2142190"/>
          </a:xfrm>
          <a:prstGeom prst="rect">
            <a:avLst/>
          </a:prstGeom>
          <a:solidFill>
            <a:srgbClr val="E4F2DA"/>
          </a:solidFill>
          <a:ln w="12700" cap="rnd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7B1FC48-8F0A-9CF1-E4DD-D63709399E90}"/>
              </a:ext>
            </a:extLst>
          </p:cNvPr>
          <p:cNvSpPr/>
          <p:nvPr/>
        </p:nvSpPr>
        <p:spPr>
          <a:xfrm>
            <a:off x="8773067" y="2881528"/>
            <a:ext cx="2178973" cy="2133150"/>
          </a:xfrm>
          <a:prstGeom prst="rect">
            <a:avLst/>
          </a:prstGeom>
          <a:solidFill>
            <a:srgbClr val="E4F2DA"/>
          </a:solidFill>
          <a:ln w="12700" cap="rnd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9CBCA4-EEB0-8EBA-1F48-F305AFCBEA9A}"/>
              </a:ext>
            </a:extLst>
          </p:cNvPr>
          <p:cNvSpPr txBox="1"/>
          <p:nvPr/>
        </p:nvSpPr>
        <p:spPr>
          <a:xfrm>
            <a:off x="3130560" y="2872487"/>
            <a:ext cx="812083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dirty="0"/>
              <a:t>  1        0        1  1       0          1            0      0        1     0     1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EEDA7627-19C0-1FE7-BEDE-30AE4F41167E}"/>
              </a:ext>
            </a:extLst>
          </p:cNvPr>
          <p:cNvSpPr txBox="1">
            <a:spLocks/>
          </p:cNvSpPr>
          <p:nvPr/>
        </p:nvSpPr>
        <p:spPr>
          <a:xfrm>
            <a:off x="2716997" y="3305090"/>
            <a:ext cx="8534400" cy="529784"/>
          </a:xfrm>
          <a:prstGeom prst="rect">
            <a:avLst/>
          </a:prstGeom>
        </p:spPr>
        <p:txBody>
          <a:bodyPr vert="horz" lIns="85344" tIns="42672" rIns="85344" bIns="4267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40" dirty="0">
                <a:latin typeface="Bahnschrift SemiLight" panose="020B0502040204020203" pitchFamily="34" charset="0"/>
              </a:rPr>
              <a:t>But   seek    first     his   kingdom   and   his   righteousness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0AEEFE11-8C9C-9637-4162-2CEE6B614DBB}"/>
              </a:ext>
            </a:extLst>
          </p:cNvPr>
          <p:cNvSpPr txBox="1">
            <a:spLocks/>
          </p:cNvSpPr>
          <p:nvPr/>
        </p:nvSpPr>
        <p:spPr>
          <a:xfrm>
            <a:off x="2716997" y="4141858"/>
            <a:ext cx="8534400" cy="529784"/>
          </a:xfrm>
          <a:prstGeom prst="rect">
            <a:avLst/>
          </a:prstGeom>
        </p:spPr>
        <p:txBody>
          <a:bodyPr vert="horz" lIns="85344" tIns="42672" rIns="85344" bIns="4267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40" dirty="0">
                <a:latin typeface="Bahnschrift SemiLight" panose="020B0502040204020203" pitchFamily="34" charset="0"/>
              </a:rPr>
              <a:t>But   seek    first     his   kingdom   and   his   righteousness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3348EF9-578D-FEAB-0062-D7960ED31FED}"/>
              </a:ext>
            </a:extLst>
          </p:cNvPr>
          <p:cNvCxnSpPr>
            <a:cxnSpLocks/>
          </p:cNvCxnSpPr>
          <p:nvPr/>
        </p:nvCxnSpPr>
        <p:spPr>
          <a:xfrm flipV="1">
            <a:off x="3460925" y="3698734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ED4F428-671B-6C8F-065E-8B392E5C5C87}"/>
              </a:ext>
            </a:extLst>
          </p:cNvPr>
          <p:cNvCxnSpPr/>
          <p:nvPr/>
        </p:nvCxnSpPr>
        <p:spPr>
          <a:xfrm>
            <a:off x="3193863" y="3639137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0DBAE4B-71DB-7935-587D-1E122E747445}"/>
              </a:ext>
            </a:extLst>
          </p:cNvPr>
          <p:cNvCxnSpPr>
            <a:cxnSpLocks/>
          </p:cNvCxnSpPr>
          <p:nvPr/>
        </p:nvCxnSpPr>
        <p:spPr>
          <a:xfrm flipV="1">
            <a:off x="3465307" y="4542301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5078C62-7E67-24F5-7F94-48482FD7F304}"/>
              </a:ext>
            </a:extLst>
          </p:cNvPr>
          <p:cNvCxnSpPr/>
          <p:nvPr/>
        </p:nvCxnSpPr>
        <p:spPr>
          <a:xfrm>
            <a:off x="3205602" y="4492585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Double Bracket 104">
            <a:extLst>
              <a:ext uri="{FF2B5EF4-FFF2-40B4-BE49-F238E27FC236}">
                <a16:creationId xmlns:a16="http://schemas.microsoft.com/office/drawing/2014/main" id="{BDCA18A2-5C6E-CAA6-5D84-A1CF6447AC7F}"/>
              </a:ext>
            </a:extLst>
          </p:cNvPr>
          <p:cNvSpPr/>
          <p:nvPr/>
        </p:nvSpPr>
        <p:spPr>
          <a:xfrm>
            <a:off x="2801732" y="5058101"/>
            <a:ext cx="1284082" cy="564611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8D17561-7BC1-2A91-6FBF-A90521459ADD}"/>
              </a:ext>
            </a:extLst>
          </p:cNvPr>
          <p:cNvSpPr txBox="1"/>
          <p:nvPr/>
        </p:nvSpPr>
        <p:spPr>
          <a:xfrm>
            <a:off x="2949604" y="5032629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one to one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0EDAEF-5D58-0ADF-1F8C-87D00126CADD}"/>
              </a:ext>
            </a:extLst>
          </p:cNvPr>
          <p:cNvSpPr txBox="1"/>
          <p:nvPr/>
        </p:nvSpPr>
        <p:spPr>
          <a:xfrm>
            <a:off x="3017909" y="5271847"/>
            <a:ext cx="89479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0" dirty="0"/>
              <a:t>1 / 1 = 1</a:t>
            </a:r>
          </a:p>
        </p:txBody>
      </p:sp>
      <p:sp>
        <p:nvSpPr>
          <p:cNvPr id="108" name="Double Bracket 107">
            <a:extLst>
              <a:ext uri="{FF2B5EF4-FFF2-40B4-BE49-F238E27FC236}">
                <a16:creationId xmlns:a16="http://schemas.microsoft.com/office/drawing/2014/main" id="{31D7EEDB-B83B-E77F-D57E-A404772E471F}"/>
              </a:ext>
            </a:extLst>
          </p:cNvPr>
          <p:cNvSpPr/>
          <p:nvPr/>
        </p:nvSpPr>
        <p:spPr>
          <a:xfrm>
            <a:off x="4424156" y="5058101"/>
            <a:ext cx="1284082" cy="564611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14D9B7C-E158-E5B5-B8D5-3DD703567DE9}"/>
              </a:ext>
            </a:extLst>
          </p:cNvPr>
          <p:cNvSpPr txBox="1"/>
          <p:nvPr/>
        </p:nvSpPr>
        <p:spPr>
          <a:xfrm>
            <a:off x="4503355" y="5033921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many to one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F1C73C-5164-22BC-7D8F-5FFCEBBF1BD0}"/>
              </a:ext>
            </a:extLst>
          </p:cNvPr>
          <p:cNvSpPr txBox="1"/>
          <p:nvPr/>
        </p:nvSpPr>
        <p:spPr>
          <a:xfrm>
            <a:off x="4524889" y="5316226"/>
            <a:ext cx="121219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0" dirty="0"/>
              <a:t>(1+1)/ 2 = 1</a:t>
            </a:r>
          </a:p>
        </p:txBody>
      </p:sp>
      <p:sp>
        <p:nvSpPr>
          <p:cNvPr id="111" name="Double Bracket 110">
            <a:extLst>
              <a:ext uri="{FF2B5EF4-FFF2-40B4-BE49-F238E27FC236}">
                <a16:creationId xmlns:a16="http://schemas.microsoft.com/office/drawing/2014/main" id="{5DE3B20E-1786-B20F-3FFC-B4E820560FE6}"/>
              </a:ext>
            </a:extLst>
          </p:cNvPr>
          <p:cNvSpPr/>
          <p:nvPr/>
        </p:nvSpPr>
        <p:spPr>
          <a:xfrm>
            <a:off x="6198929" y="5048582"/>
            <a:ext cx="1284082" cy="564611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0B982CA-165A-9445-9132-BA6C6B4C54CF}"/>
              </a:ext>
            </a:extLst>
          </p:cNvPr>
          <p:cNvSpPr txBox="1"/>
          <p:nvPr/>
        </p:nvSpPr>
        <p:spPr>
          <a:xfrm>
            <a:off x="6278128" y="5024402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one to many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B38E8C0-F325-71E4-DDBB-3A72861E843E}"/>
              </a:ext>
            </a:extLst>
          </p:cNvPr>
          <p:cNvSpPr txBox="1"/>
          <p:nvPr/>
        </p:nvSpPr>
        <p:spPr>
          <a:xfrm>
            <a:off x="6415106" y="5262328"/>
            <a:ext cx="89479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0" dirty="0"/>
              <a:t>1 / 1 = 1</a:t>
            </a:r>
          </a:p>
        </p:txBody>
      </p:sp>
      <p:sp>
        <p:nvSpPr>
          <p:cNvPr id="117" name="Double Bracket 116">
            <a:extLst>
              <a:ext uri="{FF2B5EF4-FFF2-40B4-BE49-F238E27FC236}">
                <a16:creationId xmlns:a16="http://schemas.microsoft.com/office/drawing/2014/main" id="{F8EDE67A-9DE9-ED7E-9329-9C143AA61BAF}"/>
              </a:ext>
            </a:extLst>
          </p:cNvPr>
          <p:cNvSpPr/>
          <p:nvPr/>
        </p:nvSpPr>
        <p:spPr>
          <a:xfrm>
            <a:off x="9169820" y="5033921"/>
            <a:ext cx="1679977" cy="564611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66DF13C-D5C5-8017-9C37-2919A4245D68}"/>
              </a:ext>
            </a:extLst>
          </p:cNvPr>
          <p:cNvSpPr txBox="1"/>
          <p:nvPr/>
        </p:nvSpPr>
        <p:spPr>
          <a:xfrm>
            <a:off x="9351263" y="4997459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many to many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85522F7-DAC9-D0EA-50F0-E3B4F8BC60C1}"/>
              </a:ext>
            </a:extLst>
          </p:cNvPr>
          <p:cNvSpPr txBox="1"/>
          <p:nvPr/>
        </p:nvSpPr>
        <p:spPr>
          <a:xfrm>
            <a:off x="9385870" y="5261225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 / 3 = 0.667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5BD4F5F-2986-0AF4-1031-48511455CCE8}"/>
              </a:ext>
            </a:extLst>
          </p:cNvPr>
          <p:cNvCxnSpPr>
            <a:cxnSpLocks/>
          </p:cNvCxnSpPr>
          <p:nvPr/>
        </p:nvCxnSpPr>
        <p:spPr>
          <a:xfrm flipV="1">
            <a:off x="4170150" y="3707964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A09C92A-A176-5571-76EE-D2EF836317E0}"/>
              </a:ext>
            </a:extLst>
          </p:cNvPr>
          <p:cNvCxnSpPr/>
          <p:nvPr/>
        </p:nvCxnSpPr>
        <p:spPr>
          <a:xfrm>
            <a:off x="3912597" y="3650405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9A7D592-AFFD-798F-25F9-BBC6EC826E28}"/>
              </a:ext>
            </a:extLst>
          </p:cNvPr>
          <p:cNvCxnSpPr>
            <a:cxnSpLocks/>
          </p:cNvCxnSpPr>
          <p:nvPr/>
        </p:nvCxnSpPr>
        <p:spPr>
          <a:xfrm flipV="1">
            <a:off x="4199040" y="4542301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BE5C265-7D20-4265-517D-9BBEABB84A83}"/>
              </a:ext>
            </a:extLst>
          </p:cNvPr>
          <p:cNvCxnSpPr/>
          <p:nvPr/>
        </p:nvCxnSpPr>
        <p:spPr>
          <a:xfrm>
            <a:off x="3948629" y="4491292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AA6F476-CC97-37FA-DF41-A7C23E10716B}"/>
              </a:ext>
            </a:extLst>
          </p:cNvPr>
          <p:cNvCxnSpPr>
            <a:cxnSpLocks/>
          </p:cNvCxnSpPr>
          <p:nvPr/>
        </p:nvCxnSpPr>
        <p:spPr>
          <a:xfrm flipV="1">
            <a:off x="4921987" y="3721266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1EC4C61-FE18-3415-8985-0909536C4B17}"/>
              </a:ext>
            </a:extLst>
          </p:cNvPr>
          <p:cNvCxnSpPr>
            <a:cxnSpLocks/>
          </p:cNvCxnSpPr>
          <p:nvPr/>
        </p:nvCxnSpPr>
        <p:spPr>
          <a:xfrm>
            <a:off x="4802199" y="3650405"/>
            <a:ext cx="23957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C6D9231-0F8D-7479-F8E6-31AA2E934CF8}"/>
              </a:ext>
            </a:extLst>
          </p:cNvPr>
          <p:cNvCxnSpPr>
            <a:cxnSpLocks/>
          </p:cNvCxnSpPr>
          <p:nvPr/>
        </p:nvCxnSpPr>
        <p:spPr>
          <a:xfrm flipV="1">
            <a:off x="5084621" y="4535477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2865944-93E3-1F74-5165-B6858DE21DC2}"/>
              </a:ext>
            </a:extLst>
          </p:cNvPr>
          <p:cNvCxnSpPr/>
          <p:nvPr/>
        </p:nvCxnSpPr>
        <p:spPr>
          <a:xfrm>
            <a:off x="4822671" y="4478937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5C533A9-6238-B83D-FE77-BC8E7C6F2755}"/>
              </a:ext>
            </a:extLst>
          </p:cNvPr>
          <p:cNvCxnSpPr>
            <a:cxnSpLocks/>
          </p:cNvCxnSpPr>
          <p:nvPr/>
        </p:nvCxnSpPr>
        <p:spPr>
          <a:xfrm flipV="1">
            <a:off x="5891718" y="3707964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F490687-1B7B-9223-8BCF-DF3559FCFE32}"/>
              </a:ext>
            </a:extLst>
          </p:cNvPr>
          <p:cNvCxnSpPr/>
          <p:nvPr/>
        </p:nvCxnSpPr>
        <p:spPr>
          <a:xfrm>
            <a:off x="5646239" y="3656218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91F479A-E63D-BFC4-A4F8-5D1A82B65EB5}"/>
              </a:ext>
            </a:extLst>
          </p:cNvPr>
          <p:cNvCxnSpPr>
            <a:cxnSpLocks/>
          </p:cNvCxnSpPr>
          <p:nvPr/>
        </p:nvCxnSpPr>
        <p:spPr>
          <a:xfrm flipV="1">
            <a:off x="5908389" y="4538933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4253A59-52FA-BECC-E21B-EC0DA4D21D3E}"/>
              </a:ext>
            </a:extLst>
          </p:cNvPr>
          <p:cNvCxnSpPr/>
          <p:nvPr/>
        </p:nvCxnSpPr>
        <p:spPr>
          <a:xfrm>
            <a:off x="5641808" y="4473166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A576C37-67B0-8797-D001-694FFDDC4412}"/>
              </a:ext>
            </a:extLst>
          </p:cNvPr>
          <p:cNvCxnSpPr>
            <a:cxnSpLocks/>
          </p:cNvCxnSpPr>
          <p:nvPr/>
        </p:nvCxnSpPr>
        <p:spPr>
          <a:xfrm flipV="1">
            <a:off x="7867997" y="3726663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1E35CE2-4829-8F00-C4CD-88A124E77CA8}"/>
              </a:ext>
            </a:extLst>
          </p:cNvPr>
          <p:cNvCxnSpPr/>
          <p:nvPr/>
        </p:nvCxnSpPr>
        <p:spPr>
          <a:xfrm>
            <a:off x="7628104" y="3657229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F3B27E1-9BA6-4DB6-D1F3-18198E07CC26}"/>
              </a:ext>
            </a:extLst>
          </p:cNvPr>
          <p:cNvCxnSpPr>
            <a:cxnSpLocks/>
          </p:cNvCxnSpPr>
          <p:nvPr/>
        </p:nvCxnSpPr>
        <p:spPr>
          <a:xfrm flipV="1">
            <a:off x="7889753" y="4528653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42700E0-ED81-054E-9149-568612AAEE6C}"/>
              </a:ext>
            </a:extLst>
          </p:cNvPr>
          <p:cNvCxnSpPr/>
          <p:nvPr/>
        </p:nvCxnSpPr>
        <p:spPr>
          <a:xfrm>
            <a:off x="7639843" y="4473166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973FC3F-C8B9-D588-E7B8-9CB95F2B1076}"/>
              </a:ext>
            </a:extLst>
          </p:cNvPr>
          <p:cNvCxnSpPr>
            <a:cxnSpLocks/>
          </p:cNvCxnSpPr>
          <p:nvPr/>
        </p:nvCxnSpPr>
        <p:spPr>
          <a:xfrm flipV="1">
            <a:off x="8512247" y="3723003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1071992-E694-B883-7692-1670AC31899A}"/>
              </a:ext>
            </a:extLst>
          </p:cNvPr>
          <p:cNvCxnSpPr/>
          <p:nvPr/>
        </p:nvCxnSpPr>
        <p:spPr>
          <a:xfrm>
            <a:off x="8250097" y="3657229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668CC22-B202-58CE-2493-593C28FE8B4D}"/>
              </a:ext>
            </a:extLst>
          </p:cNvPr>
          <p:cNvCxnSpPr>
            <a:cxnSpLocks/>
          </p:cNvCxnSpPr>
          <p:nvPr/>
        </p:nvCxnSpPr>
        <p:spPr>
          <a:xfrm flipV="1">
            <a:off x="8523986" y="4528653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2E924C9-AF70-136E-2F3C-E3B5B8590FC4}"/>
              </a:ext>
            </a:extLst>
          </p:cNvPr>
          <p:cNvCxnSpPr/>
          <p:nvPr/>
        </p:nvCxnSpPr>
        <p:spPr>
          <a:xfrm>
            <a:off x="8274076" y="4473166"/>
            <a:ext cx="4998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6A3461A-9FD3-24B5-4B21-D9332B69695A}"/>
              </a:ext>
            </a:extLst>
          </p:cNvPr>
          <p:cNvCxnSpPr>
            <a:cxnSpLocks/>
          </p:cNvCxnSpPr>
          <p:nvPr/>
        </p:nvCxnSpPr>
        <p:spPr>
          <a:xfrm flipV="1">
            <a:off x="9506172" y="4531348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B2B7316-4A2C-FB4C-FD4A-BDE4CEE5C751}"/>
              </a:ext>
            </a:extLst>
          </p:cNvPr>
          <p:cNvCxnSpPr>
            <a:cxnSpLocks/>
          </p:cNvCxnSpPr>
          <p:nvPr/>
        </p:nvCxnSpPr>
        <p:spPr>
          <a:xfrm>
            <a:off x="8965547" y="4485076"/>
            <a:ext cx="111866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D3706DA-1141-8DA4-C57C-101C1588FF93}"/>
              </a:ext>
            </a:extLst>
          </p:cNvPr>
          <p:cNvCxnSpPr>
            <a:cxnSpLocks/>
          </p:cNvCxnSpPr>
          <p:nvPr/>
        </p:nvCxnSpPr>
        <p:spPr>
          <a:xfrm flipV="1">
            <a:off x="9195054" y="3707227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D09EBD1-0644-A2FF-1786-A7140676B6CA}"/>
              </a:ext>
            </a:extLst>
          </p:cNvPr>
          <p:cNvCxnSpPr>
            <a:cxnSpLocks/>
          </p:cNvCxnSpPr>
          <p:nvPr/>
        </p:nvCxnSpPr>
        <p:spPr>
          <a:xfrm>
            <a:off x="8924742" y="3644916"/>
            <a:ext cx="5406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C41D6C4-DC39-4153-6980-8BC614FE7B0F}"/>
              </a:ext>
            </a:extLst>
          </p:cNvPr>
          <p:cNvCxnSpPr>
            <a:cxnSpLocks/>
          </p:cNvCxnSpPr>
          <p:nvPr/>
        </p:nvCxnSpPr>
        <p:spPr>
          <a:xfrm>
            <a:off x="5098469" y="3647939"/>
            <a:ext cx="23957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F08A42C-431D-DD24-7E1E-51EC5BD9EA3C}"/>
              </a:ext>
            </a:extLst>
          </p:cNvPr>
          <p:cNvCxnSpPr>
            <a:cxnSpLocks/>
          </p:cNvCxnSpPr>
          <p:nvPr/>
        </p:nvCxnSpPr>
        <p:spPr>
          <a:xfrm flipV="1">
            <a:off x="5218257" y="3718559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C82DC87-9DF2-BFD3-1C44-737D770CEE11}"/>
              </a:ext>
            </a:extLst>
          </p:cNvPr>
          <p:cNvCxnSpPr>
            <a:cxnSpLocks/>
          </p:cNvCxnSpPr>
          <p:nvPr/>
        </p:nvCxnSpPr>
        <p:spPr>
          <a:xfrm flipV="1">
            <a:off x="6847354" y="3723003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8D565CF-D879-34E1-6E32-8625CAA8817A}"/>
              </a:ext>
            </a:extLst>
          </p:cNvPr>
          <p:cNvCxnSpPr>
            <a:cxnSpLocks/>
          </p:cNvCxnSpPr>
          <p:nvPr/>
        </p:nvCxnSpPr>
        <p:spPr>
          <a:xfrm>
            <a:off x="6333954" y="3657229"/>
            <a:ext cx="105709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F44AC2EE-49BF-B738-7818-112C56E8FC96}"/>
              </a:ext>
            </a:extLst>
          </p:cNvPr>
          <p:cNvCxnSpPr>
            <a:cxnSpLocks/>
          </p:cNvCxnSpPr>
          <p:nvPr/>
        </p:nvCxnSpPr>
        <p:spPr>
          <a:xfrm flipV="1">
            <a:off x="6591321" y="4543786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C8ED8DD-367B-BC9F-E6B7-845F7651D3F9}"/>
              </a:ext>
            </a:extLst>
          </p:cNvPr>
          <p:cNvCxnSpPr>
            <a:cxnSpLocks/>
          </p:cNvCxnSpPr>
          <p:nvPr/>
        </p:nvCxnSpPr>
        <p:spPr>
          <a:xfrm>
            <a:off x="6359482" y="4473166"/>
            <a:ext cx="448233" cy="246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8336D571-680E-8955-F992-5EE6B730A586}"/>
              </a:ext>
            </a:extLst>
          </p:cNvPr>
          <p:cNvCxnSpPr>
            <a:cxnSpLocks/>
          </p:cNvCxnSpPr>
          <p:nvPr/>
        </p:nvCxnSpPr>
        <p:spPr>
          <a:xfrm>
            <a:off x="6864409" y="4473166"/>
            <a:ext cx="55217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A238F78-D434-B0DC-A049-965615431FE5}"/>
              </a:ext>
            </a:extLst>
          </p:cNvPr>
          <p:cNvCxnSpPr>
            <a:cxnSpLocks/>
          </p:cNvCxnSpPr>
          <p:nvPr/>
        </p:nvCxnSpPr>
        <p:spPr>
          <a:xfrm flipV="1">
            <a:off x="7140495" y="4532609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E6EEB66-FEB3-0E68-B8EE-D75557F8B202}"/>
              </a:ext>
            </a:extLst>
          </p:cNvPr>
          <p:cNvCxnSpPr>
            <a:cxnSpLocks/>
          </p:cNvCxnSpPr>
          <p:nvPr/>
        </p:nvCxnSpPr>
        <p:spPr>
          <a:xfrm>
            <a:off x="9524879" y="3647939"/>
            <a:ext cx="41645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8B932CF-E66B-B6AC-3607-5E2C25D4F79F}"/>
              </a:ext>
            </a:extLst>
          </p:cNvPr>
          <p:cNvCxnSpPr>
            <a:cxnSpLocks/>
          </p:cNvCxnSpPr>
          <p:nvPr/>
        </p:nvCxnSpPr>
        <p:spPr>
          <a:xfrm flipV="1">
            <a:off x="10009808" y="3644743"/>
            <a:ext cx="695231" cy="319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3C3CB1D-64D4-A03E-D5ED-54749D03AB1F}"/>
              </a:ext>
            </a:extLst>
          </p:cNvPr>
          <p:cNvCxnSpPr>
            <a:cxnSpLocks/>
          </p:cNvCxnSpPr>
          <p:nvPr/>
        </p:nvCxnSpPr>
        <p:spPr>
          <a:xfrm flipV="1">
            <a:off x="9776028" y="3698734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73481A7-6C9C-E35C-61FF-5D738D115C62}"/>
              </a:ext>
            </a:extLst>
          </p:cNvPr>
          <p:cNvCxnSpPr>
            <a:cxnSpLocks/>
          </p:cNvCxnSpPr>
          <p:nvPr/>
        </p:nvCxnSpPr>
        <p:spPr>
          <a:xfrm flipV="1">
            <a:off x="10357423" y="3685166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243276F-9936-5582-9989-149688000D67}"/>
              </a:ext>
            </a:extLst>
          </p:cNvPr>
          <p:cNvCxnSpPr>
            <a:cxnSpLocks/>
          </p:cNvCxnSpPr>
          <p:nvPr/>
        </p:nvCxnSpPr>
        <p:spPr>
          <a:xfrm>
            <a:off x="10153616" y="4484971"/>
            <a:ext cx="5406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86BF1AD-D828-F4FA-CF1C-5B7F17FFB314}"/>
              </a:ext>
            </a:extLst>
          </p:cNvPr>
          <p:cNvCxnSpPr>
            <a:cxnSpLocks/>
          </p:cNvCxnSpPr>
          <p:nvPr/>
        </p:nvCxnSpPr>
        <p:spPr>
          <a:xfrm flipV="1">
            <a:off x="10423928" y="4531348"/>
            <a:ext cx="0" cy="2859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E55D3F6-AE4E-C18A-5673-E3A02B003E0A}"/>
              </a:ext>
            </a:extLst>
          </p:cNvPr>
          <p:cNvSpPr/>
          <p:nvPr/>
        </p:nvSpPr>
        <p:spPr>
          <a:xfrm>
            <a:off x="4412417" y="6239500"/>
            <a:ext cx="4641704" cy="358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Then, we choose top k% </a:t>
            </a:r>
            <a:r>
              <a:rPr lang="en-US" b="1" i="1" dirty="0"/>
              <a:t>aligned</a:t>
            </a:r>
            <a:r>
              <a:rPr lang="en-US" dirty="0"/>
              <a:t> tokens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856D7186-5E12-EA2F-6F8B-9DE5D2E34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9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1"/>
    </mc:Choice>
    <mc:Fallback xmlns="">
      <p:transition spd="slow" advTm="4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5" grpId="0" animBg="1"/>
      <p:bldP spid="106" grpId="0"/>
      <p:bldP spid="107" grpId="0"/>
      <p:bldP spid="108" grpId="0" animBg="1"/>
      <p:bldP spid="109" grpId="0"/>
      <p:bldP spid="110" grpId="0"/>
      <p:bldP spid="111" grpId="0" animBg="1"/>
      <p:bldP spid="112" grpId="0"/>
      <p:bldP spid="113" grpId="0"/>
      <p:bldP spid="117" grpId="0" animBg="1"/>
      <p:bldP spid="118" grpId="0"/>
      <p:bldP spid="119" grpId="0"/>
      <p:bldP spid="1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A9B8-3782-3D73-CB24-BB38FF171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블루, 블러, 일렉트릭 블루, 마조렐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87FDB1-593B-65F1-BB05-D41EF83A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CCFF4-DCFE-68FB-317C-664F1352ADD9}"/>
              </a:ext>
            </a:extLst>
          </p:cNvPr>
          <p:cNvSpPr txBox="1"/>
          <p:nvPr/>
        </p:nvSpPr>
        <p:spPr>
          <a:xfrm>
            <a:off x="8319611" y="-249203"/>
            <a:ext cx="4380045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ko-KR" sz="59500" spc="-6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3</a:t>
            </a:r>
            <a:endParaRPr kumimoji="1" lang="ko-KR" altLang="en-US" sz="59500" spc="-6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1612B-6B8A-F605-08B9-630041FEAA21}"/>
              </a:ext>
            </a:extLst>
          </p:cNvPr>
          <p:cNvSpPr txBox="1"/>
          <p:nvPr/>
        </p:nvSpPr>
        <p:spPr>
          <a:xfrm>
            <a:off x="1080867" y="1174740"/>
            <a:ext cx="5013232" cy="91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en-US" sz="4800" b="1" spc="-60" dirty="0">
                <a:solidFill>
                  <a:schemeClr val="bg1"/>
                </a:solidFill>
                <a:latin typeface="Pretendard Light" panose="02000403000000020004" pitchFamily="2" charset="-127"/>
                <a:ea typeface="Pretendard Black" panose="02000A03000000020004" pitchFamily="50" charset="-127"/>
                <a:cs typeface="Pretendard Light" panose="02000403000000020004" pitchFamily="2" charset="-127"/>
              </a:rPr>
              <a:t>Empirical Results</a:t>
            </a:r>
            <a:endParaRPr kumimoji="1" lang="x-none" altLang="en-US" sz="2800" spc="-60" dirty="0">
              <a:solidFill>
                <a:schemeClr val="bg1"/>
              </a:solidFill>
              <a:latin typeface="Pretendard Light" panose="02000403000000020004" pitchFamily="2" charset="-127"/>
              <a:ea typeface="Pretendard" panose="02000503000000020004"/>
              <a:cs typeface="Pretendard Light" panose="020004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78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4"/>
    </mc:Choice>
    <mc:Fallback xmlns="">
      <p:transition spd="slow" advTm="58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4082-43BD-3A39-6870-9CFB574F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856C5-79A6-9F08-5D22-C6F989B0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Setup</a:t>
            </a:r>
            <a:endParaRPr lang="ko-KR" alt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F8ADB-FF73-1230-BC43-97F0AE75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8816"/>
            <a:ext cx="11125509" cy="4772144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 </a:t>
            </a:r>
          </a:p>
          <a:p>
            <a:pPr lvl="1"/>
            <a:r>
              <a:rPr lang="en-US" altLang="ko-K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Reasoning tasks</a:t>
            </a:r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Big Bench Hard (BBH)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¹, Massive Multitask Language Understanding (</a:t>
            </a:r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MMLU)</a:t>
            </a:r>
            <a:r>
              <a:rPr lang="en-US" sz="2000" dirty="0"/>
              <a:t>²</a:t>
            </a:r>
            <a:endParaRPr lang="en-US" altLang="ko-K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ko-K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generation tasks</a:t>
            </a:r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LaMP</a:t>
            </a:r>
            <a:r>
              <a:rPr lang="en-US" sz="2000" dirty="0"/>
              <a:t>³</a:t>
            </a:r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(News headline generation, Scholarly title generation tasks)</a:t>
            </a:r>
            <a:b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Baselines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distillation (+</a:t>
            </a:r>
            <a:r>
              <a:rPr lang="en-US" altLang="ko-K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MinED</a:t>
            </a:r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tokenizer alignment algorithm)</a:t>
            </a:r>
            <a:r>
              <a:rPr lang="en-US" sz="2000" dirty="0"/>
              <a:t>⁴</a:t>
            </a:r>
            <a:endParaRPr lang="en-US" altLang="ko-K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ko-K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TransLoRA</a:t>
            </a:r>
            <a:r>
              <a:rPr lang="en-US" sz="2000" dirty="0"/>
              <a:t>⁵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Metric: 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BBH, MMLU : Average Accuracy</a:t>
            </a:r>
          </a:p>
          <a:p>
            <a:pPr lvl="1"/>
            <a:r>
              <a:rPr lang="en-US" altLang="ko-K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LaMP</a:t>
            </a:r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Rouge-1, Rouge-L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1B2F1-999C-9C6A-3550-66BD0D097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B6DB7-5DC9-BC21-9F54-833C4719F455}"/>
              </a:ext>
            </a:extLst>
          </p:cNvPr>
          <p:cNvSpPr txBox="1"/>
          <p:nvPr/>
        </p:nvSpPr>
        <p:spPr>
          <a:xfrm>
            <a:off x="0" y="5950059"/>
            <a:ext cx="12192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[1]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Suzgun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, Mirac, et al. 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Challenging Big-Bench Tasks and Whether Chain-of-Thought Can Solve Them.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Findings of the Association for Computational Linguistics: ACL 2023, 2023.</a:t>
            </a:r>
          </a:p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[2] Hendrycks, Dan, et al. 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Measuring Massive Multitask Language Understanding.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arXiv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preprint arXiv:2009.03300, 2020.</a:t>
            </a:r>
          </a:p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[3] Salemi, Alireza, et al. </a:t>
            </a:r>
            <a:r>
              <a:rPr lang="en-US" sz="1050" i="1" dirty="0" err="1">
                <a:solidFill>
                  <a:schemeClr val="bg2">
                    <a:lumMod val="75000"/>
                  </a:schemeClr>
                </a:solidFill>
              </a:rPr>
              <a:t>LaMP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: When Large Language Models Meet Personalization.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Proceedings of the 62nd Annual Meeting of the Association for Computational Linguistics (Volume 1: Long Papers), 2024.</a:t>
            </a:r>
          </a:p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[4] Wan,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Fanqi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, et al. 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Knowledge Fusion of Large Language Models.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arXiv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preprint arXiv:2401.10491, 2024.</a:t>
            </a:r>
          </a:p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[5] Wang,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Runqian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, et al. 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Trans-</a:t>
            </a:r>
            <a:r>
              <a:rPr lang="en-US" sz="1050" i="1" dirty="0" err="1">
                <a:solidFill>
                  <a:schemeClr val="bg2">
                    <a:lumMod val="75000"/>
                  </a:schemeClr>
                </a:solidFill>
              </a:rPr>
              <a:t>LoRA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: Towards Data-Free Transferable Parameter-Efficient Finetuning.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Advances in Neural Information Processing Systems (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NeurIPS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), vol. 37, 2024, pp. 61217–61237.</a:t>
            </a:r>
          </a:p>
        </p:txBody>
      </p:sp>
    </p:spTree>
    <p:extLst>
      <p:ext uri="{BB962C8B-B14F-4D97-AF65-F5344CB8AC3E}">
        <p14:creationId xmlns:p14="http://schemas.microsoft.com/office/powerpoint/2010/main" val="32385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6"/>
    </mc:Choice>
    <mc:Fallback xmlns="">
      <p:transition spd="slow" advTm="101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7DCB0-6599-B98A-1047-D36EBF19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블루, 블러, 일렉트릭 블루, 마조렐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4EA937-F6F7-DB8F-A025-76BBBB16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D37D5-4079-8EBA-FE8A-58234009ADA2}"/>
              </a:ext>
            </a:extLst>
          </p:cNvPr>
          <p:cNvSpPr txBox="1"/>
          <p:nvPr/>
        </p:nvSpPr>
        <p:spPr>
          <a:xfrm>
            <a:off x="8319611" y="-249203"/>
            <a:ext cx="4380045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ko-KR" sz="59500" spc="-6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0</a:t>
            </a:r>
            <a:endParaRPr kumimoji="1" lang="ko-KR" altLang="en-US" sz="59500" spc="-6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FD328-9859-6E67-C6FB-51B6CA718D0C}"/>
              </a:ext>
            </a:extLst>
          </p:cNvPr>
          <p:cNvSpPr txBox="1"/>
          <p:nvPr/>
        </p:nvSpPr>
        <p:spPr>
          <a:xfrm>
            <a:off x="1080867" y="1174740"/>
            <a:ext cx="5856219" cy="91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en-US" sz="4800" b="1" spc="-60" dirty="0">
                <a:solidFill>
                  <a:schemeClr val="bg1"/>
                </a:solidFill>
                <a:latin typeface="Pretendard Light" panose="02000403000000020004" pitchFamily="2" charset="-127"/>
                <a:ea typeface="Pretendard Black" panose="02000A03000000020004" pitchFamily="50" charset="-127"/>
                <a:cs typeface="Pretendard Light" panose="02000403000000020004" pitchFamily="2" charset="-127"/>
              </a:rPr>
              <a:t>One Slide Summary</a:t>
            </a:r>
            <a:endParaRPr kumimoji="1" lang="x-none" altLang="en-US" sz="2800" spc="-60" dirty="0">
              <a:solidFill>
                <a:schemeClr val="bg1"/>
              </a:solidFill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67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"/>
    </mc:Choice>
    <mc:Fallback xmlns="">
      <p:transition spd="slow" advTm="28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CED317-30A9-E7FF-2CD0-2B7D4BAF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Results</a:t>
            </a:r>
            <a:endParaRPr lang="ko-KR" alt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630BF4-15A2-66AD-A3A2-37E9E891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668" y="5978041"/>
            <a:ext cx="8465575" cy="102966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wins all baselines in diverse transfer settings 😊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C86D0-894B-96D9-8BFD-8C9D1FFFB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673" y="1590204"/>
            <a:ext cx="6278212" cy="4220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DE2B85-C899-59A6-363C-CB74E54700CF}"/>
              </a:ext>
            </a:extLst>
          </p:cNvPr>
          <p:cNvSpPr txBox="1"/>
          <p:nvPr/>
        </p:nvSpPr>
        <p:spPr>
          <a:xfrm>
            <a:off x="1334917" y="3143951"/>
            <a:ext cx="2105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model transfer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E29DC-5AE7-A1FA-628F-461820CCF379}"/>
              </a:ext>
            </a:extLst>
          </p:cNvPr>
          <p:cNvSpPr txBox="1"/>
          <p:nvPr/>
        </p:nvSpPr>
        <p:spPr>
          <a:xfrm>
            <a:off x="1222377" y="3693493"/>
            <a:ext cx="2105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model </a:t>
            </a:r>
            <a:b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transfer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FAD0A-094A-0F0A-4611-D86E463DCC8D}"/>
              </a:ext>
            </a:extLst>
          </p:cNvPr>
          <p:cNvSpPr txBox="1"/>
          <p:nvPr/>
        </p:nvSpPr>
        <p:spPr>
          <a:xfrm>
            <a:off x="1222377" y="4361691"/>
            <a:ext cx="2105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model </a:t>
            </a:r>
            <a:b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transfer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59AD65-17F0-A62F-D235-C9ED888F8D4D}"/>
              </a:ext>
            </a:extLst>
          </p:cNvPr>
          <p:cNvSpPr txBox="1"/>
          <p:nvPr/>
        </p:nvSpPr>
        <p:spPr>
          <a:xfrm>
            <a:off x="1233430" y="5016783"/>
            <a:ext cx="2105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model </a:t>
            </a:r>
            <a:b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transfer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C54E3-C129-39C3-C3DC-8C31DA862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3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7"/>
    </mc:Choice>
    <mc:Fallback xmlns="">
      <p:transition spd="slow" advTm="2134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4D71-5AFA-2912-EA22-B08FE899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FA9A60-AB80-D0A5-CDF0-9BAADD76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Results</a:t>
            </a:r>
            <a:endParaRPr lang="ko-KR" alt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A8B1EB4-7B16-5EAF-6864-C30CB1AFB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76" y="4392308"/>
            <a:ext cx="3969787" cy="1029667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works best when doing both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and token filtering.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198DB6-E1CC-B285-2919-9D4F4E286C76}"/>
              </a:ext>
            </a:extLst>
          </p:cNvPr>
          <p:cNvSpPr txBox="1">
            <a:spLocks/>
          </p:cNvSpPr>
          <p:nvPr/>
        </p:nvSpPr>
        <p:spPr>
          <a:xfrm>
            <a:off x="6778246" y="4392309"/>
            <a:ext cx="4575553" cy="102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limited to synthetic data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well generalizes to external data too!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88B2B85-58F1-1BD2-3F28-4724EEE66903}"/>
              </a:ext>
            </a:extLst>
          </p:cNvPr>
          <p:cNvSpPr txBox="1">
            <a:spLocks/>
          </p:cNvSpPr>
          <p:nvPr/>
        </p:nvSpPr>
        <p:spPr>
          <a:xfrm>
            <a:off x="3861310" y="5768979"/>
            <a:ext cx="4223407" cy="55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more results in our paper!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4889E-950D-9AFC-8CCC-890D38655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10" y="1985953"/>
            <a:ext cx="6035563" cy="2232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67DF8-BED8-7EAE-704A-36A316B6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168" y="1070864"/>
            <a:ext cx="3847708" cy="318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5B0B48-FE40-79DB-9F83-06AC55EF2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2"/>
    </mc:Choice>
    <mc:Fallback xmlns="">
      <p:transition spd="slow" advTm="302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CBE2F9-AACC-16D1-F249-8D4CAC3D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0"/>
          <a:stretch>
            <a:fillRect/>
          </a:stretch>
        </p:blipFill>
        <p:spPr>
          <a:xfrm>
            <a:off x="0" y="3458081"/>
            <a:ext cx="12232559" cy="339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2A078-FF67-A910-A403-A754E768C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113" y="3997436"/>
            <a:ext cx="1577477" cy="1569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0D464B-1D81-6411-40C6-43D511FB2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195" y="3914047"/>
            <a:ext cx="1676545" cy="1691787"/>
          </a:xfrm>
          <a:prstGeom prst="rect">
            <a:avLst/>
          </a:prstGeom>
        </p:spPr>
      </p:pic>
      <p:pic>
        <p:nvPicPr>
          <p:cNvPr id="24578" name="Picture 2" descr="490+ Qr Code With Blue And White Colors Stock Photos, Pictures &amp;  Royalty-Free Images - iStock">
            <a:extLst>
              <a:ext uri="{FF2B5EF4-FFF2-40B4-BE49-F238E27FC236}">
                <a16:creationId xmlns:a16="http://schemas.microsoft.com/office/drawing/2014/main" id="{F447D3AF-A527-92FC-0DE0-B43E3ADEF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3559" r="16739" b="14776"/>
          <a:stretch>
            <a:fillRect/>
          </a:stretch>
        </p:blipFill>
        <p:spPr bwMode="auto">
          <a:xfrm>
            <a:off x="3556295" y="3820047"/>
            <a:ext cx="2096669" cy="24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490+ Qr Code With Blue And White Colors Stock Photos, Pictures &amp;  Royalty-Free Images - iStock">
            <a:extLst>
              <a:ext uri="{FF2B5EF4-FFF2-40B4-BE49-F238E27FC236}">
                <a16:creationId xmlns:a16="http://schemas.microsoft.com/office/drawing/2014/main" id="{F3C3CE62-BD0B-FD07-C348-2AC0FCFEB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3559" r="16739" b="14776"/>
          <a:stretch>
            <a:fillRect/>
          </a:stretch>
        </p:blipFill>
        <p:spPr bwMode="auto">
          <a:xfrm>
            <a:off x="6137263" y="3835196"/>
            <a:ext cx="2096669" cy="2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0C0EFAA-103B-D85E-B4CF-2F62E3DC6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429"/>
            <a:ext cx="9144000" cy="2387600"/>
          </a:xfrm>
        </p:spPr>
        <p:txBody>
          <a:bodyPr/>
          <a:lstStyle/>
          <a:p>
            <a:r>
              <a:rPr lang="en-US" altLang="ko-KR" dirty="0"/>
              <a:t>Thank you! </a:t>
            </a:r>
            <a:r>
              <a:rPr lang="ko-KR" altLang="en-US" dirty="0"/>
              <a:t>😀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789E1-3703-26D0-9B87-79BA66A36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2104"/>
            <a:ext cx="9144000" cy="1655762"/>
          </a:xfrm>
        </p:spPr>
        <p:txBody>
          <a:bodyPr/>
          <a:lstStyle/>
          <a:p>
            <a:r>
              <a:rPr lang="en-US" dirty="0"/>
              <a:t>contact: chanjoo0427@yonsei.ac.kr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9AFDF3-B139-5364-4504-F5418E1A0121}"/>
              </a:ext>
            </a:extLst>
          </p:cNvPr>
          <p:cNvSpPr/>
          <p:nvPr/>
        </p:nvSpPr>
        <p:spPr>
          <a:xfrm>
            <a:off x="6296994" y="5755849"/>
            <a:ext cx="1665717" cy="566973"/>
          </a:xfrm>
          <a:prstGeom prst="roundRect">
            <a:avLst/>
          </a:prstGeom>
          <a:solidFill>
            <a:srgbClr val="03B4FF"/>
          </a:solidFill>
          <a:ln>
            <a:solidFill>
              <a:srgbClr val="03B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Github</a:t>
            </a:r>
            <a:br>
              <a:rPr lang="en-US" b="1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Code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85C2B8-151C-CE49-1332-5611CAC15D54}"/>
              </a:ext>
            </a:extLst>
          </p:cNvPr>
          <p:cNvSpPr/>
          <p:nvPr/>
        </p:nvSpPr>
        <p:spPr>
          <a:xfrm>
            <a:off x="3703195" y="5772464"/>
            <a:ext cx="1675049" cy="566973"/>
          </a:xfrm>
          <a:prstGeom prst="roundRect">
            <a:avLst/>
          </a:prstGeom>
          <a:solidFill>
            <a:srgbClr val="03B4FF"/>
          </a:solidFill>
          <a:ln>
            <a:solidFill>
              <a:srgbClr val="03B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Project</a:t>
            </a:r>
            <a:br>
              <a:rPr lang="en-US" b="1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7E1EA-BF41-9F4E-65AC-06C9C265F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"/>
    </mc:Choice>
    <mc:Fallback xmlns="">
      <p:transition spd="slow" advTm="93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651F-9663-FBB1-C4A8-8FEBF548A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E8745-FA7B-FE03-67CB-016FB3B7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work [</a:t>
            </a:r>
            <a:r>
              <a:rPr lang="en-US" altLang="ko-KR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TiTok</a:t>
            </a:r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…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16F7F63-9328-494E-08A9-A50975D7A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307"/>
                <a:ext cx="113538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Stands for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LoRA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ransplantat</a:t>
                </a: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through </a:t>
                </a: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tok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en-level knowledge transfer.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Core idea: transfer knowledge of source model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LoRA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target model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LoRA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How?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Train selectively on the </a:t>
                </a:r>
                <a:r>
                  <a:rPr lang="en-US" sz="20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informative tokens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within synthetic data</a:t>
                </a:r>
                <a:r>
                  <a:rPr lang="en-US" sz="2000" dirty="0"/>
                  <a:t>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Works without any discriminator models or additional training overhead.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Robust transfers between different model architectures, sizes, and versions.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16F7F63-9328-494E-08A9-A50975D7A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307"/>
                <a:ext cx="11353800" cy="4351338"/>
              </a:xfrm>
              <a:blipFill>
                <a:blip r:embed="rId4"/>
                <a:stretch>
                  <a:fillRect l="-75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261D09-E609-FE4C-FAAF-A32ACF97CA84}"/>
              </a:ext>
            </a:extLst>
          </p:cNvPr>
          <p:cNvSpPr txBox="1"/>
          <p:nvPr/>
        </p:nvSpPr>
        <p:spPr>
          <a:xfrm>
            <a:off x="2809953" y="3463725"/>
            <a:ext cx="4863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by using the difference in predictions between </a:t>
            </a:r>
            <a:b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source model with and without its </a:t>
            </a:r>
            <a:r>
              <a:rPr lang="en-US" sz="1600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adapter.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05740-2EEA-55A6-9B7C-40FFAE2CC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7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0"/>
    </mc:Choice>
    <mc:Fallback xmlns="">
      <p:transition spd="slow" advTm="25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>
                <a:alpha val="49000"/>
              </a:schemeClr>
            </a:gs>
            <a:gs pos="19000">
              <a:srgbClr val="E0F2FA"/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40788-C4DD-FBBE-E869-660932FA5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블루, 블러, 일렉트릭 블루, 마조렐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BA5C37-D4F8-EFB1-EA09-1EAB0FDB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AC4D12-F1A4-E440-EBB0-D2C43069313C}"/>
              </a:ext>
            </a:extLst>
          </p:cNvPr>
          <p:cNvSpPr txBox="1"/>
          <p:nvPr/>
        </p:nvSpPr>
        <p:spPr>
          <a:xfrm>
            <a:off x="8319611" y="-249203"/>
            <a:ext cx="3679533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ko-KR" sz="59500" spc="-6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1</a:t>
            </a:r>
            <a:endParaRPr kumimoji="1" lang="ko-KR" altLang="en-US" sz="59500" spc="-6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3C22D-BCEF-2E31-D84D-51CEEDEA124E}"/>
              </a:ext>
            </a:extLst>
          </p:cNvPr>
          <p:cNvSpPr txBox="1"/>
          <p:nvPr/>
        </p:nvSpPr>
        <p:spPr>
          <a:xfrm>
            <a:off x="1080867" y="1174740"/>
            <a:ext cx="3305136" cy="91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en-US" sz="4800" b="1" spc="-60" dirty="0">
                <a:solidFill>
                  <a:schemeClr val="bg1"/>
                </a:solidFill>
                <a:latin typeface="Pretendard Light" panose="02000403000000020004" pitchFamily="2" charset="-127"/>
                <a:ea typeface="Pretendard Black" panose="02000A03000000020004" pitchFamily="50" charset="-127"/>
                <a:cs typeface="Pretendard Light" panose="02000403000000020004" pitchFamily="2" charset="-127"/>
              </a:rPr>
              <a:t>Motivation</a:t>
            </a:r>
            <a:endParaRPr kumimoji="1" lang="x-none" altLang="en-US" sz="2800" spc="-60" dirty="0">
              <a:solidFill>
                <a:schemeClr val="bg1"/>
              </a:solidFill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8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"/>
    </mc:Choice>
    <mc:Fallback xmlns="">
      <p:transition spd="slow" advTm="11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458F-2574-953C-14B8-7C4E4F6F9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E07D50-D6D2-04D8-412B-6DE6894E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85450-C739-0FAE-FF37-1989414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6728"/>
            <a:ext cx="10891345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LoRA¹ (Low-Rank Adaptation) is a highly popular technique used to train large language models efficiently.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“Shortcut to Fine-Tuning”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Freeze the base model and only train a tiny, separate set of new parameters.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Fine-Tuning LLMs using PEFT | LearnOpenCV">
            <a:extLst>
              <a:ext uri="{FF2B5EF4-FFF2-40B4-BE49-F238E27FC236}">
                <a16:creationId xmlns:a16="http://schemas.microsoft.com/office/drawing/2014/main" id="{A0D2280A-673D-D994-0BAD-7B24722A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30" y="3429000"/>
            <a:ext cx="4018740" cy="29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49EF77-8AF7-26BA-8A5F-3CED4399E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6FB0F-9119-72F9-1725-9F116E45C195}"/>
              </a:ext>
            </a:extLst>
          </p:cNvPr>
          <p:cNvSpPr txBox="1"/>
          <p:nvPr/>
        </p:nvSpPr>
        <p:spPr>
          <a:xfrm>
            <a:off x="0" y="6596390"/>
            <a:ext cx="99638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[1] Hu, Edward J., et al.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LoRA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: Low-Rank Adaptation of Large Language Models. Proceedings of the International Conference on Learning Representations (ICLR), 2022.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6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0"/>
    </mc:Choice>
    <mc:Fallback xmlns="">
      <p:transition spd="slow" advTm="251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08F7C-A0A8-1D9C-0BDB-754D2FBD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스마트폰을 보고 충격을 받는 사업가의 간단한 벡터 일러스트 소재 - 로열티 프리 스마트폰 벡터 아트">
            <a:extLst>
              <a:ext uri="{FF2B5EF4-FFF2-40B4-BE49-F238E27FC236}">
                <a16:creationId xmlns:a16="http://schemas.microsoft.com/office/drawing/2014/main" id="{4023C22C-E84C-18A7-FD29-21E9B4264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r="12739" b="37717"/>
          <a:stretch>
            <a:fillRect/>
          </a:stretch>
        </p:blipFill>
        <p:spPr bwMode="auto">
          <a:xfrm>
            <a:off x="8371269" y="4453024"/>
            <a:ext cx="2330077" cy="21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96D2374B-855C-233D-EECE-900882CD387B}"/>
              </a:ext>
            </a:extLst>
          </p:cNvPr>
          <p:cNvSpPr/>
          <p:nvPr/>
        </p:nvSpPr>
        <p:spPr>
          <a:xfrm>
            <a:off x="7423779" y="3467457"/>
            <a:ext cx="4116582" cy="1134069"/>
          </a:xfrm>
          <a:prstGeom prst="cloudCallout">
            <a:avLst>
              <a:gd name="adj1" fmla="val -7097"/>
              <a:gd name="adj2" fmla="val 686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8F27F85-3978-487E-E336-D070E3358672}"/>
              </a:ext>
            </a:extLst>
          </p:cNvPr>
          <p:cNvSpPr/>
          <p:nvPr/>
        </p:nvSpPr>
        <p:spPr>
          <a:xfrm>
            <a:off x="3337155" y="5363753"/>
            <a:ext cx="4695921" cy="2769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807A7841-A1EB-D82F-4B30-7937D4A319A9}"/>
              </a:ext>
            </a:extLst>
          </p:cNvPr>
          <p:cNvSpPr/>
          <p:nvPr/>
        </p:nvSpPr>
        <p:spPr>
          <a:xfrm>
            <a:off x="3939485" y="4973367"/>
            <a:ext cx="3159889" cy="1086581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6D637AF-9CD6-4B85-DDB5-09A41B88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13437-7D2B-B394-B5DC-919ECFC1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5153"/>
            <a:ext cx="10794357" cy="20082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Problem: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learns custom mathematical adjustments tied to its original base model.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that they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be directly transferred to different/new/upgraded models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Smart phone 이미지 - Freepik에서 무료 다운로드">
            <a:extLst>
              <a:ext uri="{FF2B5EF4-FFF2-40B4-BE49-F238E27FC236}">
                <a16:creationId xmlns:a16="http://schemas.microsoft.com/office/drawing/2014/main" id="{41EA58D0-F8E1-2DDA-3BEF-47B8FCE9A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 r="27031" b="1714"/>
          <a:stretch>
            <a:fillRect/>
          </a:stretch>
        </p:blipFill>
        <p:spPr bwMode="auto">
          <a:xfrm>
            <a:off x="1597306" y="3996175"/>
            <a:ext cx="1365574" cy="28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1E3E5-3CE8-F8EF-0034-3FAA5809A8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7" b="93214" l="8586" r="94192">
                        <a14:foregroundMark x1="57576" y1="69643" x2="11616" y2="66786"/>
                        <a14:foregroundMark x1="91414" y1="66786" x2="47727" y2="44286"/>
                        <a14:foregroundMark x1="47727" y1="44286" x2="46465" y2="34643"/>
                        <a14:foregroundMark x1="50505" y1="24643" x2="23737" y2="56429"/>
                        <a14:foregroundMark x1="23737" y1="79643" x2="23737" y2="79643"/>
                        <a14:foregroundMark x1="23737" y1="79643" x2="8586" y2="63929"/>
                        <a14:foregroundMark x1="36111" y1="56429" x2="36111" y2="56429"/>
                        <a14:foregroundMark x1="60859" y1="26071" x2="75000" y2="43571"/>
                        <a14:foregroundMark x1="70960" y1="78214" x2="26010" y2="85714"/>
                        <a14:foregroundMark x1="50505" y1="87143" x2="72980" y2="68214"/>
                        <a14:foregroundMark x1="79293" y1="72500" x2="64899" y2="91429"/>
                        <a14:foregroundMark x1="50505" y1="8571" x2="50505" y2="8571"/>
                        <a14:foregroundMark x1="39141" y1="30357" x2="22727" y2="40714"/>
                        <a14:foregroundMark x1="37879" y1="93214" x2="43687" y2="93214"/>
                        <a14:foregroundMark x1="94444" y1="65714" x2="94444" y2="65714"/>
                        <a14:foregroundMark x1="38889" y1="63929" x2="40152" y2="36429"/>
                        <a14:foregroundMark x1="50000" y1="5714" x2="50000" y2="5714"/>
                        <a14:foregroundMark x1="32071" y1="93214" x2="69444" y2="91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6874" y="4991632"/>
            <a:ext cx="694797" cy="491271"/>
          </a:xfrm>
          <a:prstGeom prst="rect">
            <a:avLst/>
          </a:prstGeom>
        </p:spPr>
      </p:pic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2FF0F14F-858F-8E4C-F839-74AD458AF29F}"/>
              </a:ext>
            </a:extLst>
          </p:cNvPr>
          <p:cNvSpPr/>
          <p:nvPr/>
        </p:nvSpPr>
        <p:spPr>
          <a:xfrm>
            <a:off x="2393193" y="5117449"/>
            <a:ext cx="327592" cy="149696"/>
          </a:xfrm>
          <a:prstGeom prst="flowChartManualOper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5B03135F-FD14-12F8-9900-263E21D8F375}"/>
              </a:ext>
            </a:extLst>
          </p:cNvPr>
          <p:cNvSpPr/>
          <p:nvPr/>
        </p:nvSpPr>
        <p:spPr>
          <a:xfrm flipV="1">
            <a:off x="2393193" y="5302342"/>
            <a:ext cx="327592" cy="149696"/>
          </a:xfrm>
          <a:prstGeom prst="flowChartManualOper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606F4-1A42-E3F4-E533-C21A041426ED}"/>
              </a:ext>
            </a:extLst>
          </p:cNvPr>
          <p:cNvSpPr txBox="1"/>
          <p:nvPr/>
        </p:nvSpPr>
        <p:spPr>
          <a:xfrm>
            <a:off x="1746874" y="5470220"/>
            <a:ext cx="1216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2025 ver. 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65DB8-0B93-33B4-691C-1361574D3952}"/>
              </a:ext>
            </a:extLst>
          </p:cNvPr>
          <p:cNvSpPr txBox="1"/>
          <p:nvPr/>
        </p:nvSpPr>
        <p:spPr>
          <a:xfrm>
            <a:off x="7893012" y="3626843"/>
            <a:ext cx="328658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Wait, 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I literally have to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teach the new version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 all over again?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768608-A516-ECDF-39AC-1DCC4F7DE9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7" b="93214" l="8586" r="94192">
                        <a14:foregroundMark x1="57576" y1="69643" x2="11616" y2="66786"/>
                        <a14:foregroundMark x1="91414" y1="66786" x2="47727" y2="44286"/>
                        <a14:foregroundMark x1="47727" y1="44286" x2="46465" y2="34643"/>
                        <a14:foregroundMark x1="50505" y1="24643" x2="23737" y2="56429"/>
                        <a14:foregroundMark x1="23737" y1="79643" x2="23737" y2="79643"/>
                        <a14:foregroundMark x1="23737" y1="79643" x2="8586" y2="63929"/>
                        <a14:foregroundMark x1="36111" y1="56429" x2="36111" y2="56429"/>
                        <a14:foregroundMark x1="60859" y1="26071" x2="75000" y2="43571"/>
                        <a14:foregroundMark x1="70960" y1="78214" x2="26010" y2="85714"/>
                        <a14:foregroundMark x1="50505" y1="87143" x2="72980" y2="68214"/>
                        <a14:foregroundMark x1="79293" y1="72500" x2="64899" y2="91429"/>
                        <a14:foregroundMark x1="50505" y1="8571" x2="50505" y2="8571"/>
                        <a14:foregroundMark x1="39141" y1="30357" x2="22727" y2="40714"/>
                        <a14:foregroundMark x1="37879" y1="93214" x2="43687" y2="93214"/>
                        <a14:foregroundMark x1="94444" y1="65714" x2="94444" y2="65714"/>
                        <a14:foregroundMark x1="38889" y1="63929" x2="40152" y2="36429"/>
                        <a14:foregroundMark x1="50000" y1="5714" x2="50000" y2="5714"/>
                        <a14:foregroundMark x1="32071" y1="93214" x2="69444" y2="91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8797" y="4182909"/>
            <a:ext cx="694797" cy="491271"/>
          </a:xfrm>
          <a:prstGeom prst="rect">
            <a:avLst/>
          </a:prstGeom>
        </p:spPr>
      </p:pic>
      <p:sp>
        <p:nvSpPr>
          <p:cNvPr id="20" name="Flowchart: Manual Operation 19">
            <a:extLst>
              <a:ext uri="{FF2B5EF4-FFF2-40B4-BE49-F238E27FC236}">
                <a16:creationId xmlns:a16="http://schemas.microsoft.com/office/drawing/2014/main" id="{C25E72B2-793B-477D-D282-D617F8BAC720}"/>
              </a:ext>
            </a:extLst>
          </p:cNvPr>
          <p:cNvSpPr/>
          <p:nvPr/>
        </p:nvSpPr>
        <p:spPr>
          <a:xfrm>
            <a:off x="5685116" y="4308726"/>
            <a:ext cx="327592" cy="149696"/>
          </a:xfrm>
          <a:prstGeom prst="flowChartManualOperati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1ED0EBA7-CCD9-5EEF-381E-B8E76C9CD891}"/>
              </a:ext>
            </a:extLst>
          </p:cNvPr>
          <p:cNvSpPr/>
          <p:nvPr/>
        </p:nvSpPr>
        <p:spPr>
          <a:xfrm flipV="1">
            <a:off x="5685116" y="4493619"/>
            <a:ext cx="327592" cy="149696"/>
          </a:xfrm>
          <a:prstGeom prst="flowChartManualOperati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F74681-3BF4-5882-6BCB-53DB055B5462}"/>
              </a:ext>
            </a:extLst>
          </p:cNvPr>
          <p:cNvSpPr txBox="1"/>
          <p:nvPr/>
        </p:nvSpPr>
        <p:spPr>
          <a:xfrm>
            <a:off x="5038797" y="4661497"/>
            <a:ext cx="1216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2026 ver. 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3C9F1E-6D5F-6390-5E3B-6C31CF0F9943}"/>
              </a:ext>
            </a:extLst>
          </p:cNvPr>
          <p:cNvSpPr txBox="1"/>
          <p:nvPr/>
        </p:nvSpPr>
        <p:spPr>
          <a:xfrm>
            <a:off x="4330218" y="5299658"/>
            <a:ext cx="2378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ver.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out! </a:t>
            </a:r>
            <a:endParaRPr lang="en-US" sz="18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B3BD34-A6ED-FBD2-3AA8-888814EE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8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0"/>
    </mc:Choice>
    <mc:Fallback xmlns="">
      <p:transition spd="slow" advTm="25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9" grpId="0" animBg="1"/>
      <p:bldP spid="10" grpId="0" animBg="1"/>
      <p:bldP spid="12" grpId="0"/>
      <p:bldP spid="18" grpId="0"/>
      <p:bldP spid="20" grpId="0" animBg="1"/>
      <p:bldP spid="21" grpId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881E0-59E3-A38E-4FCF-EB31CC32C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779F5E-D3FA-C0E9-9952-6ED18B5A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Methods and Solutions</a:t>
            </a:r>
            <a:endParaRPr lang="ko-KR" alt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77CC4-2413-16D2-6765-E2728A75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018853" cy="46672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Distillation¹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transferring the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distribution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learned by a source model to a target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Weakness: heavily dependent on access to task-specific training data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TransLoRA²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knowledge via synthetic data filtered by a discriminator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Weakness: 1) high computational cost due to the discriminator model 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2) reliance on full synthetic sequences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ED0E8-28DE-D01B-4715-6C2CAB227E5A}"/>
              </a:ext>
            </a:extLst>
          </p:cNvPr>
          <p:cNvSpPr txBox="1"/>
          <p:nvPr/>
        </p:nvSpPr>
        <p:spPr>
          <a:xfrm>
            <a:off x="0" y="6394795"/>
            <a:ext cx="12088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[1] Hinton, Geoffrey, Oriol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Vinyals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, and Jeff Dean. Distilling the Knowledge in a Neural Network.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arXiv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 preprint arXiv:1503.02531, 2015.</a:t>
            </a:r>
          </a:p>
          <a:p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[2] Wang, 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Runqian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, et al. Trans-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LoRA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: Towards Data-Free Transferable Parameter-Efficient Finetuning. Advances in Neural Information Processing Systems (</a:t>
            </a:r>
            <a:r>
              <a:rPr lang="en-US" sz="1050" dirty="0" err="1">
                <a:solidFill>
                  <a:schemeClr val="bg2">
                    <a:lumMod val="75000"/>
                  </a:schemeClr>
                </a:solidFill>
              </a:rPr>
              <a:t>NeurIPS</a:t>
            </a:r>
            <a:r>
              <a:rPr lang="en-US" sz="1050" dirty="0">
                <a:solidFill>
                  <a:schemeClr val="bg2">
                    <a:lumMod val="75000"/>
                  </a:schemeClr>
                </a:solidFill>
              </a:rPr>
              <a:t>), vol. 37, 2024, pp. 61217–61237.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D40B1-981B-ED54-0D39-BFF4EF6B4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0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4"/>
    </mc:Choice>
    <mc:Fallback xmlns="">
      <p:transition spd="slow" advTm="33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6D84-ED04-C69C-5268-F44923867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C78243-5E70-DB8F-D988-44E189D7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38" y="26855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response, we propose…</a:t>
            </a:r>
            <a:endParaRPr lang="ko-KR" altLang="en-US" dirty="0">
              <a:solidFill>
                <a:srgbClr val="002060"/>
              </a:solidFill>
              <a:latin typeface="Calibri" panose="020F0502020204030204" pitchFamily="34" charset="0"/>
              <a:ea typeface="Pretendard SemiBold" panose="02000703000000020004" pitchFamily="50" charset="-127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89F91-B659-56DD-38C3-EEAFBC89D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46" y="181500"/>
            <a:ext cx="1309457" cy="6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"/>
    </mc:Choice>
    <mc:Fallback xmlns="">
      <p:transition spd="slow" advTm="36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C6DE0-F1B8-5C4C-0935-F1009669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블루, 블러, 일렉트릭 블루, 마조렐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F5878C-4215-F3C9-674B-EC75A3D7B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D4DF3-CEC3-B090-C67F-B892D9B08D29}"/>
              </a:ext>
            </a:extLst>
          </p:cNvPr>
          <p:cNvSpPr txBox="1"/>
          <p:nvPr/>
        </p:nvSpPr>
        <p:spPr>
          <a:xfrm>
            <a:off x="8319611" y="-249203"/>
            <a:ext cx="4380045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ko-KR" sz="59500" spc="-6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2</a:t>
            </a:r>
            <a:endParaRPr kumimoji="1" lang="ko-KR" altLang="en-US" sz="59500" spc="-6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6C562-3114-3FE9-4F41-850CAB7324EE}"/>
              </a:ext>
            </a:extLst>
          </p:cNvPr>
          <p:cNvSpPr txBox="1"/>
          <p:nvPr/>
        </p:nvSpPr>
        <p:spPr>
          <a:xfrm>
            <a:off x="1080867" y="1174740"/>
            <a:ext cx="6189643" cy="2049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ko-KR" sz="4800" b="1" spc="-60" dirty="0" err="1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TiTok</a:t>
            </a:r>
            <a:endParaRPr kumimoji="1" lang="en-US" altLang="ko-KR" sz="4800" b="1" spc="-60" dirty="0">
              <a:solidFill>
                <a:schemeClr val="bg1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Token-level Knowledge </a:t>
            </a:r>
            <a:b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Contrastive Excess To Transplant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endParaRPr kumimoji="1" lang="x-none" altLang="en-US" sz="2800" spc="-60" dirty="0">
              <a:solidFill>
                <a:schemeClr val="bg1"/>
              </a:solidFill>
              <a:latin typeface="Pretendard Light" panose="02000403000000020004" pitchFamily="2" charset="-127"/>
              <a:ea typeface="Pretendard" panose="02000503000000020004"/>
              <a:cs typeface="Pretendard Light" panose="020004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50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"/>
    </mc:Choice>
    <mc:Fallback xmlns="">
      <p:transition spd="slow" advTm="130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3|4.4|4.8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8|9|2.9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|10.6|2.9|1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|10.6|2.9|1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3|4.4|4.8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3|4.4|4.8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9|4.6|6.8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1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8|9|2.9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8|9|2.9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8|9|2.9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8|9|2.9|2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Rockwell"/>
        <a:ea typeface=""/>
        <a:cs typeface=""/>
      </a:majorFont>
      <a:minorFont>
        <a:latin typeface="Nirmala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1230</Words>
  <Application>Microsoft Office PowerPoint</Application>
  <PresentationFormat>Widescreen</PresentationFormat>
  <Paragraphs>158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맑은 고딕</vt:lpstr>
      <vt:lpstr>Pretendard</vt:lpstr>
      <vt:lpstr>Pretendard Black</vt:lpstr>
      <vt:lpstr>Pretendard Light</vt:lpstr>
      <vt:lpstr>Pretendard SemiBold</vt:lpstr>
      <vt:lpstr>Arial</vt:lpstr>
      <vt:lpstr>Bahnschrift SemiLight</vt:lpstr>
      <vt:lpstr>Calibri</vt:lpstr>
      <vt:lpstr>Cambria Math</vt:lpstr>
      <vt:lpstr>Cascadia Mono</vt:lpstr>
      <vt:lpstr>Courier New</vt:lpstr>
      <vt:lpstr>Nirmala UI Semilight</vt:lpstr>
      <vt:lpstr>Rockwell</vt:lpstr>
      <vt:lpstr>Office 테마</vt:lpstr>
      <vt:lpstr>TiTok: Transfer Token-level Knowledge  via Contrastive Excess To Transplant LoRA</vt:lpstr>
      <vt:lpstr>PowerPoint Presentation</vt:lpstr>
      <vt:lpstr>Our work [TiTok] …</vt:lpstr>
      <vt:lpstr>PowerPoint Presentation</vt:lpstr>
      <vt:lpstr>Motivation</vt:lpstr>
      <vt:lpstr>Motivation</vt:lpstr>
      <vt:lpstr>Existing Methods and Solutions</vt:lpstr>
      <vt:lpstr>In response, we propose…</vt:lpstr>
      <vt:lpstr>PowerPoint Presentation</vt:lpstr>
      <vt:lpstr>Overview of TiTok</vt:lpstr>
      <vt:lpstr>TiTok: 1) Synthetic data generation </vt:lpstr>
      <vt:lpstr>TiTok: 2) Excess score computation </vt:lpstr>
      <vt:lpstr>TiTok: 2) Excess score computation </vt:lpstr>
      <vt:lpstr>TiTok: 2) Excess score computation </vt:lpstr>
      <vt:lpstr>TiTok: 3) Target model training with filtering </vt:lpstr>
      <vt:lpstr>TiTok</vt:lpstr>
      <vt:lpstr>TiTok</vt:lpstr>
      <vt:lpstr>PowerPoint Presentation</vt:lpstr>
      <vt:lpstr>Experimental Setup</vt:lpstr>
      <vt:lpstr>Main Results</vt:lpstr>
      <vt:lpstr>Additional Results</vt:lpstr>
      <vt:lpstr>Thank you! 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LLM Decoding via  Contrasting Personal Preference</dc:title>
  <dc:creator>부형준</dc:creator>
  <cp:lastModifiedBy>CHANJOO JUNG</cp:lastModifiedBy>
  <cp:revision>86</cp:revision>
  <cp:lastPrinted>2025-10-16T08:51:02Z</cp:lastPrinted>
  <dcterms:created xsi:type="dcterms:W3CDTF">2025-10-13T08:39:39Z</dcterms:created>
  <dcterms:modified xsi:type="dcterms:W3CDTF">2026-04-20T08:01:13Z</dcterms:modified>
</cp:coreProperties>
</file>